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notesMasterIdLst>
    <p:notesMasterId r:id="rId40"/>
  </p:notesMasterIdLst>
  <p:sldIdLst>
    <p:sldId id="256" r:id="rId5"/>
    <p:sldId id="412" r:id="rId6"/>
    <p:sldId id="397" r:id="rId7"/>
    <p:sldId id="444" r:id="rId8"/>
    <p:sldId id="451" r:id="rId9"/>
    <p:sldId id="436" r:id="rId10"/>
    <p:sldId id="432" r:id="rId11"/>
    <p:sldId id="433" r:id="rId12"/>
    <p:sldId id="440" r:id="rId13"/>
    <p:sldId id="441" r:id="rId14"/>
    <p:sldId id="434" r:id="rId15"/>
    <p:sldId id="435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6" r:id="rId25"/>
    <p:sldId id="419" r:id="rId26"/>
    <p:sldId id="420" r:id="rId27"/>
    <p:sldId id="421" r:id="rId28"/>
    <p:sldId id="422" r:id="rId29"/>
    <p:sldId id="423" r:id="rId30"/>
    <p:sldId id="425" r:id="rId31"/>
    <p:sldId id="426" r:id="rId32"/>
    <p:sldId id="437" r:id="rId33"/>
    <p:sldId id="438" r:id="rId34"/>
    <p:sldId id="449" r:id="rId35"/>
    <p:sldId id="448" r:id="rId36"/>
    <p:sldId id="475" r:id="rId37"/>
    <p:sldId id="450" r:id="rId38"/>
    <p:sldId id="28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2" autoAdjust="0"/>
    <p:restoredTop sz="94650" autoAdjust="0"/>
  </p:normalViewPr>
  <p:slideViewPr>
    <p:cSldViewPr>
      <p:cViewPr varScale="1">
        <p:scale>
          <a:sx n="120" d="100"/>
          <a:sy n="120" d="100"/>
        </p:scale>
        <p:origin x="1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Children Served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 formatCode="0">
                  <c:v>2009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1806</c:v>
                </c:pt>
                <c:pt idx="1">
                  <c:v>1839</c:v>
                </c:pt>
                <c:pt idx="2">
                  <c:v>2026</c:v>
                </c:pt>
                <c:pt idx="3">
                  <c:v>2358</c:v>
                </c:pt>
                <c:pt idx="4">
                  <c:v>2633</c:v>
                </c:pt>
                <c:pt idx="5">
                  <c:v>2874</c:v>
                </c:pt>
                <c:pt idx="6">
                  <c:v>3294</c:v>
                </c:pt>
                <c:pt idx="7">
                  <c:v>3518</c:v>
                </c:pt>
                <c:pt idx="8">
                  <c:v>3914</c:v>
                </c:pt>
                <c:pt idx="9">
                  <c:v>4445</c:v>
                </c:pt>
                <c:pt idx="10">
                  <c:v>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6-EB48-8FF9-52EEC89CF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221672"/>
        <c:axId val="427219712"/>
      </c:barChart>
      <c:catAx>
        <c:axId val="4272216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27219712"/>
        <c:crosses val="autoZero"/>
        <c:auto val="1"/>
        <c:lblAlgn val="ctr"/>
        <c:lblOffset val="100"/>
        <c:noMultiLvlLbl val="0"/>
      </c:catAx>
      <c:valAx>
        <c:axId val="42721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221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18C8D-94F9-4CDF-AD16-93765E060A1D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8BE865B3-1DB0-46CA-BD1D-0193A679C2CA}">
      <dgm:prSet phldrT="[Text]"/>
      <dgm:spPr/>
      <dgm:t>
        <a:bodyPr/>
        <a:lstStyle/>
        <a:p>
          <a:r>
            <a:rPr lang="en-US" dirty="0"/>
            <a:t>Child Protection</a:t>
          </a:r>
        </a:p>
      </dgm:t>
    </dgm:pt>
    <dgm:pt modelId="{FF24779D-7EBF-4457-A5F1-15A8F09C4015}" type="parTrans" cxnId="{63830121-A265-44C2-9777-0F80357294DC}">
      <dgm:prSet/>
      <dgm:spPr/>
      <dgm:t>
        <a:bodyPr/>
        <a:lstStyle/>
        <a:p>
          <a:endParaRPr lang="en-US"/>
        </a:p>
      </dgm:t>
    </dgm:pt>
    <dgm:pt modelId="{A17B2FFA-4AEA-404D-974F-716C4A172147}" type="sibTrans" cxnId="{63830121-A265-44C2-9777-0F80357294DC}">
      <dgm:prSet/>
      <dgm:spPr/>
      <dgm:t>
        <a:bodyPr/>
        <a:lstStyle/>
        <a:p>
          <a:endParaRPr lang="en-US"/>
        </a:p>
      </dgm:t>
    </dgm:pt>
    <dgm:pt modelId="{C3452788-9972-4E63-912B-F91C3E264487}">
      <dgm:prSet phldrT="[Text]"/>
      <dgm:spPr/>
      <dgm:t>
        <a:bodyPr/>
        <a:lstStyle/>
        <a:p>
          <a:r>
            <a:rPr lang="en-US" dirty="0"/>
            <a:t>Prosecution</a:t>
          </a:r>
        </a:p>
      </dgm:t>
    </dgm:pt>
    <dgm:pt modelId="{DEA003EC-E199-4E2C-A737-D1EF1CDA67AA}" type="parTrans" cxnId="{F0ADD9E1-ABC4-45AE-AC28-E80CB66C6042}">
      <dgm:prSet/>
      <dgm:spPr/>
      <dgm:t>
        <a:bodyPr/>
        <a:lstStyle/>
        <a:p>
          <a:endParaRPr lang="en-US"/>
        </a:p>
      </dgm:t>
    </dgm:pt>
    <dgm:pt modelId="{9C8A07B1-B83C-4BB9-8C21-17567AB92DAD}" type="sibTrans" cxnId="{F0ADD9E1-ABC4-45AE-AC28-E80CB66C6042}">
      <dgm:prSet/>
      <dgm:spPr/>
      <dgm:t>
        <a:bodyPr/>
        <a:lstStyle/>
        <a:p>
          <a:endParaRPr lang="en-US"/>
        </a:p>
      </dgm:t>
    </dgm:pt>
    <dgm:pt modelId="{6311C8C1-66D1-4312-A010-6CFE6A0147FE}">
      <dgm:prSet phldrT="[Text]"/>
      <dgm:spPr/>
      <dgm:t>
        <a:bodyPr/>
        <a:lstStyle/>
        <a:p>
          <a:r>
            <a:rPr lang="en-US" dirty="0"/>
            <a:t>Law Enforcement</a:t>
          </a:r>
        </a:p>
      </dgm:t>
    </dgm:pt>
    <dgm:pt modelId="{F35593AF-2D73-469F-81C0-CF35B1FCA076}" type="parTrans" cxnId="{E8DEFDC1-D1D9-4F72-899A-2CF749A74C80}">
      <dgm:prSet/>
      <dgm:spPr/>
      <dgm:t>
        <a:bodyPr/>
        <a:lstStyle/>
        <a:p>
          <a:endParaRPr lang="en-US"/>
        </a:p>
      </dgm:t>
    </dgm:pt>
    <dgm:pt modelId="{9C0DA968-CD37-4D76-9110-75838D5F684A}" type="sibTrans" cxnId="{E8DEFDC1-D1D9-4F72-899A-2CF749A74C80}">
      <dgm:prSet/>
      <dgm:spPr/>
      <dgm:t>
        <a:bodyPr/>
        <a:lstStyle/>
        <a:p>
          <a:endParaRPr lang="en-US"/>
        </a:p>
      </dgm:t>
    </dgm:pt>
    <dgm:pt modelId="{4B0E69D6-89E5-4A10-BF19-3D4E670F91F6}">
      <dgm:prSet phldrT="[Text]"/>
      <dgm:spPr/>
      <dgm:t>
        <a:bodyPr/>
        <a:lstStyle/>
        <a:p>
          <a:r>
            <a:rPr lang="en-US" dirty="0"/>
            <a:t>Medical</a:t>
          </a:r>
        </a:p>
      </dgm:t>
    </dgm:pt>
    <dgm:pt modelId="{178830EB-97CD-47EC-A415-C7E637D15BA3}" type="parTrans" cxnId="{5A094F04-2E46-4B22-BE55-E88526CCA207}">
      <dgm:prSet/>
      <dgm:spPr/>
      <dgm:t>
        <a:bodyPr/>
        <a:lstStyle/>
        <a:p>
          <a:endParaRPr lang="en-US"/>
        </a:p>
      </dgm:t>
    </dgm:pt>
    <dgm:pt modelId="{153BA3E6-CFDE-4BF3-B97E-28FD3A9FB0E7}" type="sibTrans" cxnId="{5A094F04-2E46-4B22-BE55-E88526CCA207}">
      <dgm:prSet/>
      <dgm:spPr/>
      <dgm:t>
        <a:bodyPr/>
        <a:lstStyle/>
        <a:p>
          <a:endParaRPr lang="en-US"/>
        </a:p>
      </dgm:t>
    </dgm:pt>
    <dgm:pt modelId="{32F4E7B9-C579-45CF-BE91-45000319AB10}">
      <dgm:prSet phldrT="[Text]"/>
      <dgm:spPr/>
      <dgm:t>
        <a:bodyPr/>
        <a:lstStyle/>
        <a:p>
          <a:r>
            <a:rPr lang="en-US" dirty="0"/>
            <a:t>Mental Health</a:t>
          </a:r>
        </a:p>
      </dgm:t>
    </dgm:pt>
    <dgm:pt modelId="{9CFBEA8D-DF51-4FEC-A42D-094254324F8D}" type="parTrans" cxnId="{BA649FD6-CCDA-4A53-818D-903369752BBB}">
      <dgm:prSet/>
      <dgm:spPr/>
      <dgm:t>
        <a:bodyPr/>
        <a:lstStyle/>
        <a:p>
          <a:endParaRPr lang="en-US"/>
        </a:p>
      </dgm:t>
    </dgm:pt>
    <dgm:pt modelId="{E93800F1-C5B6-4913-8CAF-234C3FB5FACB}" type="sibTrans" cxnId="{BA649FD6-CCDA-4A53-818D-903369752BBB}">
      <dgm:prSet/>
      <dgm:spPr/>
      <dgm:t>
        <a:bodyPr/>
        <a:lstStyle/>
        <a:p>
          <a:endParaRPr lang="en-US"/>
        </a:p>
      </dgm:t>
    </dgm:pt>
    <dgm:pt modelId="{949386F5-6659-4858-A734-A1B51807514D}">
      <dgm:prSet phldrT="[Text]"/>
      <dgm:spPr/>
      <dgm:t>
        <a:bodyPr/>
        <a:lstStyle/>
        <a:p>
          <a:r>
            <a:rPr lang="en-US" dirty="0"/>
            <a:t>Victim Advocacy</a:t>
          </a:r>
        </a:p>
      </dgm:t>
    </dgm:pt>
    <dgm:pt modelId="{7C57F7DD-86BB-4F93-BF29-02AD78F11E1E}" type="parTrans" cxnId="{8C225750-7D6B-4DA1-BC8B-7BC927AEC888}">
      <dgm:prSet/>
      <dgm:spPr/>
      <dgm:t>
        <a:bodyPr/>
        <a:lstStyle/>
        <a:p>
          <a:endParaRPr lang="en-US"/>
        </a:p>
      </dgm:t>
    </dgm:pt>
    <dgm:pt modelId="{1E16B4CD-72F5-4027-B8F2-2D7E043F48DE}" type="sibTrans" cxnId="{8C225750-7D6B-4DA1-BC8B-7BC927AEC888}">
      <dgm:prSet/>
      <dgm:spPr/>
      <dgm:t>
        <a:bodyPr/>
        <a:lstStyle/>
        <a:p>
          <a:endParaRPr lang="en-US"/>
        </a:p>
      </dgm:t>
    </dgm:pt>
    <dgm:pt modelId="{E15FA0C6-9EBA-4B72-93FC-6E99E4CC70E8}" type="pres">
      <dgm:prSet presAssocID="{D4E18C8D-94F9-4CDF-AD16-93765E060A1D}" presName="compositeShape" presStyleCnt="0">
        <dgm:presLayoutVars>
          <dgm:chMax val="7"/>
          <dgm:dir/>
          <dgm:resizeHandles val="exact"/>
        </dgm:presLayoutVars>
      </dgm:prSet>
      <dgm:spPr/>
    </dgm:pt>
    <dgm:pt modelId="{4E52984A-578D-4769-AF87-560E180A0986}" type="pres">
      <dgm:prSet presAssocID="{D4E18C8D-94F9-4CDF-AD16-93765E060A1D}" presName="wedge1" presStyleLbl="node1" presStyleIdx="0" presStyleCnt="6" custLinFactNeighborX="-2827" custLinFactNeighborY="5264"/>
      <dgm:spPr/>
    </dgm:pt>
    <dgm:pt modelId="{2D54FEDB-E246-428A-A4A1-76F5EB08C08D}" type="pres">
      <dgm:prSet presAssocID="{D4E18C8D-94F9-4CDF-AD16-93765E060A1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F00C2BA-1198-4126-A06B-099F15B9D32F}" type="pres">
      <dgm:prSet presAssocID="{D4E18C8D-94F9-4CDF-AD16-93765E060A1D}" presName="wedge2" presStyleLbl="node1" presStyleIdx="1" presStyleCnt="6"/>
      <dgm:spPr/>
    </dgm:pt>
    <dgm:pt modelId="{20781A39-E5D5-4821-A353-440A0533333F}" type="pres">
      <dgm:prSet presAssocID="{D4E18C8D-94F9-4CDF-AD16-93765E060A1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C8A96AF-07B0-4228-A424-83B58068312C}" type="pres">
      <dgm:prSet presAssocID="{D4E18C8D-94F9-4CDF-AD16-93765E060A1D}" presName="wedge3" presStyleLbl="node1" presStyleIdx="2" presStyleCnt="6"/>
      <dgm:spPr/>
    </dgm:pt>
    <dgm:pt modelId="{B2A2DA8E-B161-4A5A-B60E-C4E0C55B6C8F}" type="pres">
      <dgm:prSet presAssocID="{D4E18C8D-94F9-4CDF-AD16-93765E060A1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5389334-96D5-4BE9-8D9A-E8CA441682DD}" type="pres">
      <dgm:prSet presAssocID="{D4E18C8D-94F9-4CDF-AD16-93765E060A1D}" presName="wedge4" presStyleLbl="node1" presStyleIdx="3" presStyleCnt="6"/>
      <dgm:spPr/>
    </dgm:pt>
    <dgm:pt modelId="{891FA63F-C2DF-405C-AD5D-9C5BA03D23A3}" type="pres">
      <dgm:prSet presAssocID="{D4E18C8D-94F9-4CDF-AD16-93765E060A1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0730915-5674-4ECC-BC8A-181881FFE1DD}" type="pres">
      <dgm:prSet presAssocID="{D4E18C8D-94F9-4CDF-AD16-93765E060A1D}" presName="wedge5" presStyleLbl="node1" presStyleIdx="4" presStyleCnt="6"/>
      <dgm:spPr/>
    </dgm:pt>
    <dgm:pt modelId="{AB604779-C7CA-405D-BF6D-CDE8865AD37D}" type="pres">
      <dgm:prSet presAssocID="{D4E18C8D-94F9-4CDF-AD16-93765E060A1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0C3BF17-267F-42E6-AF1A-AEC99C612DFF}" type="pres">
      <dgm:prSet presAssocID="{D4E18C8D-94F9-4CDF-AD16-93765E060A1D}" presName="wedge6" presStyleLbl="node1" presStyleIdx="5" presStyleCnt="6"/>
      <dgm:spPr/>
    </dgm:pt>
    <dgm:pt modelId="{F039FAD0-FEA3-4B8E-A914-374C6280C772}" type="pres">
      <dgm:prSet presAssocID="{D4E18C8D-94F9-4CDF-AD16-93765E060A1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A094F04-2E46-4B22-BE55-E88526CCA207}" srcId="{D4E18C8D-94F9-4CDF-AD16-93765E060A1D}" destId="{4B0E69D6-89E5-4A10-BF19-3D4E670F91F6}" srcOrd="3" destOrd="0" parTransId="{178830EB-97CD-47EC-A415-C7E637D15BA3}" sibTransId="{153BA3E6-CFDE-4BF3-B97E-28FD3A9FB0E7}"/>
    <dgm:cxn modelId="{B32BEA06-ABA7-4AB9-B362-8CF261133910}" type="presOf" srcId="{32F4E7B9-C579-45CF-BE91-45000319AB10}" destId="{50730915-5674-4ECC-BC8A-181881FFE1DD}" srcOrd="0" destOrd="0" presId="urn:microsoft.com/office/officeart/2005/8/layout/chart3"/>
    <dgm:cxn modelId="{79959B14-F6C8-478D-9D80-9A1506138759}" type="presOf" srcId="{4B0E69D6-89E5-4A10-BF19-3D4E670F91F6}" destId="{15389334-96D5-4BE9-8D9A-E8CA441682DD}" srcOrd="0" destOrd="0" presId="urn:microsoft.com/office/officeart/2005/8/layout/chart3"/>
    <dgm:cxn modelId="{70445F18-C688-4816-858F-6E7BC82680DB}" type="presOf" srcId="{6311C8C1-66D1-4312-A010-6CFE6A0147FE}" destId="{B2A2DA8E-B161-4A5A-B60E-C4E0C55B6C8F}" srcOrd="1" destOrd="0" presId="urn:microsoft.com/office/officeart/2005/8/layout/chart3"/>
    <dgm:cxn modelId="{63830121-A265-44C2-9777-0F80357294DC}" srcId="{D4E18C8D-94F9-4CDF-AD16-93765E060A1D}" destId="{8BE865B3-1DB0-46CA-BD1D-0193A679C2CA}" srcOrd="0" destOrd="0" parTransId="{FF24779D-7EBF-4457-A5F1-15A8F09C4015}" sibTransId="{A17B2FFA-4AEA-404D-974F-716C4A172147}"/>
    <dgm:cxn modelId="{654CF435-BDD5-48F3-81DF-F9426553C263}" type="presOf" srcId="{32F4E7B9-C579-45CF-BE91-45000319AB10}" destId="{AB604779-C7CA-405D-BF6D-CDE8865AD37D}" srcOrd="1" destOrd="0" presId="urn:microsoft.com/office/officeart/2005/8/layout/chart3"/>
    <dgm:cxn modelId="{39C08336-669C-4954-9518-644B593C5939}" type="presOf" srcId="{6311C8C1-66D1-4312-A010-6CFE6A0147FE}" destId="{8C8A96AF-07B0-4228-A424-83B58068312C}" srcOrd="0" destOrd="0" presId="urn:microsoft.com/office/officeart/2005/8/layout/chart3"/>
    <dgm:cxn modelId="{2F311749-90E5-4925-A58C-4094453156B6}" type="presOf" srcId="{949386F5-6659-4858-A734-A1B51807514D}" destId="{F039FAD0-FEA3-4B8E-A914-374C6280C772}" srcOrd="1" destOrd="0" presId="urn:microsoft.com/office/officeart/2005/8/layout/chart3"/>
    <dgm:cxn modelId="{5887D349-8F03-4E79-8FC3-7F85D278AC2F}" type="presOf" srcId="{4B0E69D6-89E5-4A10-BF19-3D4E670F91F6}" destId="{891FA63F-C2DF-405C-AD5D-9C5BA03D23A3}" srcOrd="1" destOrd="0" presId="urn:microsoft.com/office/officeart/2005/8/layout/chart3"/>
    <dgm:cxn modelId="{8C225750-7D6B-4DA1-BC8B-7BC927AEC888}" srcId="{D4E18C8D-94F9-4CDF-AD16-93765E060A1D}" destId="{949386F5-6659-4858-A734-A1B51807514D}" srcOrd="5" destOrd="0" parTransId="{7C57F7DD-86BB-4F93-BF29-02AD78F11E1E}" sibTransId="{1E16B4CD-72F5-4027-B8F2-2D7E043F48DE}"/>
    <dgm:cxn modelId="{08504C55-630E-4A97-9DE2-F6A73ADABBB8}" type="presOf" srcId="{C3452788-9972-4E63-912B-F91C3E264487}" destId="{0F00C2BA-1198-4126-A06B-099F15B9D32F}" srcOrd="0" destOrd="0" presId="urn:microsoft.com/office/officeart/2005/8/layout/chart3"/>
    <dgm:cxn modelId="{9719BB6D-9FE1-45CE-A880-C53388F31B8D}" type="presOf" srcId="{8BE865B3-1DB0-46CA-BD1D-0193A679C2CA}" destId="{4E52984A-578D-4769-AF87-560E180A0986}" srcOrd="0" destOrd="0" presId="urn:microsoft.com/office/officeart/2005/8/layout/chart3"/>
    <dgm:cxn modelId="{D0F6EB84-9C43-47F4-9C3A-7421344A3768}" type="presOf" srcId="{C3452788-9972-4E63-912B-F91C3E264487}" destId="{20781A39-E5D5-4821-A353-440A0533333F}" srcOrd="1" destOrd="0" presId="urn:microsoft.com/office/officeart/2005/8/layout/chart3"/>
    <dgm:cxn modelId="{CC3A00B5-EFA1-4740-95CD-9AA6685C2281}" type="presOf" srcId="{8BE865B3-1DB0-46CA-BD1D-0193A679C2CA}" destId="{2D54FEDB-E246-428A-A4A1-76F5EB08C08D}" srcOrd="1" destOrd="0" presId="urn:microsoft.com/office/officeart/2005/8/layout/chart3"/>
    <dgm:cxn modelId="{E8DEFDC1-D1D9-4F72-899A-2CF749A74C80}" srcId="{D4E18C8D-94F9-4CDF-AD16-93765E060A1D}" destId="{6311C8C1-66D1-4312-A010-6CFE6A0147FE}" srcOrd="2" destOrd="0" parTransId="{F35593AF-2D73-469F-81C0-CF35B1FCA076}" sibTransId="{9C0DA968-CD37-4D76-9110-75838D5F684A}"/>
    <dgm:cxn modelId="{BA649FD6-CCDA-4A53-818D-903369752BBB}" srcId="{D4E18C8D-94F9-4CDF-AD16-93765E060A1D}" destId="{32F4E7B9-C579-45CF-BE91-45000319AB10}" srcOrd="4" destOrd="0" parTransId="{9CFBEA8D-DF51-4FEC-A42D-094254324F8D}" sibTransId="{E93800F1-C5B6-4913-8CAF-234C3FB5FACB}"/>
    <dgm:cxn modelId="{985229D7-268E-496E-979E-589C64869200}" type="presOf" srcId="{D4E18C8D-94F9-4CDF-AD16-93765E060A1D}" destId="{E15FA0C6-9EBA-4B72-93FC-6E99E4CC70E8}" srcOrd="0" destOrd="0" presId="urn:microsoft.com/office/officeart/2005/8/layout/chart3"/>
    <dgm:cxn modelId="{2220A7E0-2E68-4D46-9E1D-399716D407FD}" type="presOf" srcId="{949386F5-6659-4858-A734-A1B51807514D}" destId="{90C3BF17-267F-42E6-AF1A-AEC99C612DFF}" srcOrd="0" destOrd="0" presId="urn:microsoft.com/office/officeart/2005/8/layout/chart3"/>
    <dgm:cxn modelId="{F0ADD9E1-ABC4-45AE-AC28-E80CB66C6042}" srcId="{D4E18C8D-94F9-4CDF-AD16-93765E060A1D}" destId="{C3452788-9972-4E63-912B-F91C3E264487}" srcOrd="1" destOrd="0" parTransId="{DEA003EC-E199-4E2C-A737-D1EF1CDA67AA}" sibTransId="{9C8A07B1-B83C-4BB9-8C21-17567AB92DAD}"/>
    <dgm:cxn modelId="{38086CA0-A280-4623-9D75-E744C6CDA3E9}" type="presParOf" srcId="{E15FA0C6-9EBA-4B72-93FC-6E99E4CC70E8}" destId="{4E52984A-578D-4769-AF87-560E180A0986}" srcOrd="0" destOrd="0" presId="urn:microsoft.com/office/officeart/2005/8/layout/chart3"/>
    <dgm:cxn modelId="{9EAF1A07-A2AC-4099-AAAB-0E517D0BD4F5}" type="presParOf" srcId="{E15FA0C6-9EBA-4B72-93FC-6E99E4CC70E8}" destId="{2D54FEDB-E246-428A-A4A1-76F5EB08C08D}" srcOrd="1" destOrd="0" presId="urn:microsoft.com/office/officeart/2005/8/layout/chart3"/>
    <dgm:cxn modelId="{6BAF5265-4E75-43FC-BB5E-FC65BAFD564F}" type="presParOf" srcId="{E15FA0C6-9EBA-4B72-93FC-6E99E4CC70E8}" destId="{0F00C2BA-1198-4126-A06B-099F15B9D32F}" srcOrd="2" destOrd="0" presId="urn:microsoft.com/office/officeart/2005/8/layout/chart3"/>
    <dgm:cxn modelId="{E52DF6DA-90A9-4EE6-9512-E05BB2CEE4A0}" type="presParOf" srcId="{E15FA0C6-9EBA-4B72-93FC-6E99E4CC70E8}" destId="{20781A39-E5D5-4821-A353-440A0533333F}" srcOrd="3" destOrd="0" presId="urn:microsoft.com/office/officeart/2005/8/layout/chart3"/>
    <dgm:cxn modelId="{1E178E82-0C5F-4E34-B962-2645B5E53D81}" type="presParOf" srcId="{E15FA0C6-9EBA-4B72-93FC-6E99E4CC70E8}" destId="{8C8A96AF-07B0-4228-A424-83B58068312C}" srcOrd="4" destOrd="0" presId="urn:microsoft.com/office/officeart/2005/8/layout/chart3"/>
    <dgm:cxn modelId="{CF2046DE-4D73-408C-BBED-020E7AA5D0C6}" type="presParOf" srcId="{E15FA0C6-9EBA-4B72-93FC-6E99E4CC70E8}" destId="{B2A2DA8E-B161-4A5A-B60E-C4E0C55B6C8F}" srcOrd="5" destOrd="0" presId="urn:microsoft.com/office/officeart/2005/8/layout/chart3"/>
    <dgm:cxn modelId="{F7475788-1B80-42AA-AD33-1A48F8C205F0}" type="presParOf" srcId="{E15FA0C6-9EBA-4B72-93FC-6E99E4CC70E8}" destId="{15389334-96D5-4BE9-8D9A-E8CA441682DD}" srcOrd="6" destOrd="0" presId="urn:microsoft.com/office/officeart/2005/8/layout/chart3"/>
    <dgm:cxn modelId="{739C48B9-36BF-4124-9B83-A9A9B99CAAA7}" type="presParOf" srcId="{E15FA0C6-9EBA-4B72-93FC-6E99E4CC70E8}" destId="{891FA63F-C2DF-405C-AD5D-9C5BA03D23A3}" srcOrd="7" destOrd="0" presId="urn:microsoft.com/office/officeart/2005/8/layout/chart3"/>
    <dgm:cxn modelId="{FACEC5C8-BCC9-4424-AA29-2CFACA65AB2D}" type="presParOf" srcId="{E15FA0C6-9EBA-4B72-93FC-6E99E4CC70E8}" destId="{50730915-5674-4ECC-BC8A-181881FFE1DD}" srcOrd="8" destOrd="0" presId="urn:microsoft.com/office/officeart/2005/8/layout/chart3"/>
    <dgm:cxn modelId="{687C2BC5-CE36-4268-8AB9-43D303782780}" type="presParOf" srcId="{E15FA0C6-9EBA-4B72-93FC-6E99E4CC70E8}" destId="{AB604779-C7CA-405D-BF6D-CDE8865AD37D}" srcOrd="9" destOrd="0" presId="urn:microsoft.com/office/officeart/2005/8/layout/chart3"/>
    <dgm:cxn modelId="{DDD3FC52-ECA8-425F-9BD0-0B602FA801E7}" type="presParOf" srcId="{E15FA0C6-9EBA-4B72-93FC-6E99E4CC70E8}" destId="{90C3BF17-267F-42E6-AF1A-AEC99C612DFF}" srcOrd="10" destOrd="0" presId="urn:microsoft.com/office/officeart/2005/8/layout/chart3"/>
    <dgm:cxn modelId="{50D49786-2F3E-4B1D-8CB3-E50CAEBB2178}" type="presParOf" srcId="{E15FA0C6-9EBA-4B72-93FC-6E99E4CC70E8}" destId="{F039FAD0-FEA3-4B8E-A914-374C6280C772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9879E-CA30-4807-913F-8AD609F76302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798F4-4A7A-4C77-82A3-69F3D831C4BD}">
      <dgm:prSet phldrT="[Text]"/>
      <dgm:spPr/>
      <dgm:t>
        <a:bodyPr/>
        <a:lstStyle/>
        <a:p>
          <a:r>
            <a:rPr lang="en-US" b="1" dirty="0"/>
            <a:t>Local CAC/MDT</a:t>
          </a:r>
        </a:p>
        <a:p>
          <a:r>
            <a:rPr lang="en-US" b="1" dirty="0"/>
            <a:t>(National CAC)</a:t>
          </a:r>
        </a:p>
      </dgm:t>
    </dgm:pt>
    <dgm:pt modelId="{9E17712F-8689-4592-8F4B-D31EB7B5B834}" type="parTrans" cxnId="{67B3C17C-79AA-4075-BB2B-97591726150D}">
      <dgm:prSet/>
      <dgm:spPr/>
      <dgm:t>
        <a:bodyPr/>
        <a:lstStyle/>
        <a:p>
          <a:endParaRPr lang="en-US"/>
        </a:p>
      </dgm:t>
    </dgm:pt>
    <dgm:pt modelId="{BFF23083-5032-4566-9B65-D7950FD5A4E7}" type="sibTrans" cxnId="{67B3C17C-79AA-4075-BB2B-97591726150D}">
      <dgm:prSet/>
      <dgm:spPr/>
      <dgm:t>
        <a:bodyPr/>
        <a:lstStyle/>
        <a:p>
          <a:endParaRPr lang="en-US"/>
        </a:p>
      </dgm:t>
    </dgm:pt>
    <dgm:pt modelId="{2AA36DB6-A7D8-4BA6-AD55-9B2C5F3265E4}">
      <dgm:prSet phldrT="[Text]"/>
      <dgm:spPr/>
      <dgm:t>
        <a:bodyPr/>
        <a:lstStyle/>
        <a:p>
          <a:r>
            <a:rPr lang="en-US" b="1" dirty="0"/>
            <a:t>National Children’s Alliance</a:t>
          </a:r>
        </a:p>
        <a:p>
          <a:r>
            <a:rPr lang="en-US" b="1" dirty="0"/>
            <a:t>(Washington, DC)</a:t>
          </a:r>
        </a:p>
      </dgm:t>
    </dgm:pt>
    <dgm:pt modelId="{B5A00FCD-EA1B-4C9A-A713-E5EB9507AF79}" type="parTrans" cxnId="{387234FD-1F6A-4967-ABA6-7B107F84A65E}">
      <dgm:prSet/>
      <dgm:spPr/>
      <dgm:t>
        <a:bodyPr/>
        <a:lstStyle/>
        <a:p>
          <a:endParaRPr lang="en-US"/>
        </a:p>
      </dgm:t>
    </dgm:pt>
    <dgm:pt modelId="{A51121B4-0965-40D3-8878-6B20AA345C37}" type="sibTrans" cxnId="{387234FD-1F6A-4967-ABA6-7B107F84A65E}">
      <dgm:prSet/>
      <dgm:spPr/>
      <dgm:t>
        <a:bodyPr/>
        <a:lstStyle/>
        <a:p>
          <a:endParaRPr lang="en-US"/>
        </a:p>
      </dgm:t>
    </dgm:pt>
    <dgm:pt modelId="{906CAAF8-CB10-4CD3-AE2D-F2713B8D91D8}">
      <dgm:prSet phldrT="[Text]"/>
      <dgm:spPr/>
      <dgm:t>
        <a:bodyPr/>
        <a:lstStyle/>
        <a:p>
          <a:r>
            <a:rPr lang="en-US" b="1" dirty="0"/>
            <a:t>Regional Children’s Advocacy Centers (Housed at 4 CACs around US)</a:t>
          </a:r>
        </a:p>
      </dgm:t>
    </dgm:pt>
    <dgm:pt modelId="{463EDCD3-1C06-4E38-8683-3925591A6C08}" type="parTrans" cxnId="{F32A09DE-4AFD-4E40-ABF3-2B4607B84E10}">
      <dgm:prSet/>
      <dgm:spPr/>
      <dgm:t>
        <a:bodyPr/>
        <a:lstStyle/>
        <a:p>
          <a:endParaRPr lang="en-US"/>
        </a:p>
      </dgm:t>
    </dgm:pt>
    <dgm:pt modelId="{4C678FEC-D6E3-4DAA-8580-56DBDE318FFF}" type="sibTrans" cxnId="{F32A09DE-4AFD-4E40-ABF3-2B4607B84E10}">
      <dgm:prSet/>
      <dgm:spPr/>
      <dgm:t>
        <a:bodyPr/>
        <a:lstStyle/>
        <a:p>
          <a:endParaRPr lang="en-US"/>
        </a:p>
      </dgm:t>
    </dgm:pt>
    <dgm:pt modelId="{CC3039E0-0F50-4922-94A7-2CDC557E9FBA}">
      <dgm:prSet phldrT="[Text]"/>
      <dgm:spPr/>
      <dgm:t>
        <a:bodyPr/>
        <a:lstStyle/>
        <a:p>
          <a:r>
            <a:rPr lang="en-US" b="1" dirty="0"/>
            <a:t>Chapters (of NCA)</a:t>
          </a:r>
        </a:p>
      </dgm:t>
    </dgm:pt>
    <dgm:pt modelId="{54F67479-D213-4210-89D4-353589FD9E26}" type="parTrans" cxnId="{4AA11A19-E609-428D-878B-CD6839B1E5F0}">
      <dgm:prSet/>
      <dgm:spPr/>
      <dgm:t>
        <a:bodyPr/>
        <a:lstStyle/>
        <a:p>
          <a:endParaRPr lang="en-US"/>
        </a:p>
      </dgm:t>
    </dgm:pt>
    <dgm:pt modelId="{42F0BDC1-8D48-47C9-A332-DA06C9EA1D89}" type="sibTrans" cxnId="{4AA11A19-E609-428D-878B-CD6839B1E5F0}">
      <dgm:prSet/>
      <dgm:spPr/>
      <dgm:t>
        <a:bodyPr/>
        <a:lstStyle/>
        <a:p>
          <a:endParaRPr lang="en-US"/>
        </a:p>
      </dgm:t>
    </dgm:pt>
    <dgm:pt modelId="{C3CA80DC-7050-4DDD-A4EE-E236B7EAAB56}">
      <dgm:prSet phldrT="[Text]" custScaleX="100000" custScaleY="53381" custRadScaleRad="141089" custRadScaleInc="28504"/>
      <dgm:spPr/>
      <dgm:t>
        <a:bodyPr/>
        <a:lstStyle/>
        <a:p>
          <a:endParaRPr lang="en-US" dirty="0"/>
        </a:p>
      </dgm:t>
    </dgm:pt>
    <dgm:pt modelId="{D831F9D8-0FE6-4571-B423-F6499E845B7D}" type="parTrans" cxnId="{7F1E1B57-AFA3-4C01-BE21-D0EAE0917051}">
      <dgm:prSet custAng="21389302" custScaleX="122873" custScaleY="186871" custLinFactNeighborX="-10109" custLinFactNeighborY="1602"/>
      <dgm:spPr/>
      <dgm:t>
        <a:bodyPr/>
        <a:lstStyle/>
        <a:p>
          <a:endParaRPr lang="en-US"/>
        </a:p>
      </dgm:t>
    </dgm:pt>
    <dgm:pt modelId="{D58E63C6-6D2D-4841-BCB7-CCA3E0AD7434}" type="sibTrans" cxnId="{7F1E1B57-AFA3-4C01-BE21-D0EAE0917051}">
      <dgm:prSet/>
      <dgm:spPr/>
      <dgm:t>
        <a:bodyPr/>
        <a:lstStyle/>
        <a:p>
          <a:endParaRPr lang="en-US"/>
        </a:p>
      </dgm:t>
    </dgm:pt>
    <dgm:pt modelId="{D3039410-8062-4FCA-8CC3-ADD5F4F130DF}">
      <dgm:prSet phldrT="[Text]" custScaleX="114311" custScaleY="58856" custRadScaleRad="109600" custRadScaleInc="1090"/>
      <dgm:spPr/>
      <dgm:t>
        <a:bodyPr/>
        <a:lstStyle/>
        <a:p>
          <a:endParaRPr lang="en-US" dirty="0"/>
        </a:p>
      </dgm:t>
    </dgm:pt>
    <dgm:pt modelId="{06B07A9C-88B5-4AED-8D31-4DBBB57AFCF8}" type="parTrans" cxnId="{50EB18C7-045F-493E-9A1A-47EA1B9E5BEA}">
      <dgm:prSet custScaleX="127945" custScaleY="184378" custLinFactNeighborX="1565" custLinFactNeighborY="-937"/>
      <dgm:spPr/>
      <dgm:t>
        <a:bodyPr/>
        <a:lstStyle/>
        <a:p>
          <a:endParaRPr lang="en-US"/>
        </a:p>
      </dgm:t>
    </dgm:pt>
    <dgm:pt modelId="{794C3F08-CF2F-4743-AD7F-478B7AE91A55}" type="sibTrans" cxnId="{50EB18C7-045F-493E-9A1A-47EA1B9E5BEA}">
      <dgm:prSet/>
      <dgm:spPr/>
      <dgm:t>
        <a:bodyPr/>
        <a:lstStyle/>
        <a:p>
          <a:endParaRPr lang="en-US"/>
        </a:p>
      </dgm:t>
    </dgm:pt>
    <dgm:pt modelId="{13D8CC04-7455-4B0F-AE48-0CFB70BD2108}">
      <dgm:prSet phldrT="[Text]" custScaleX="100065" custScaleY="61099" custRadScaleRad="139347" custRadScaleInc="-27678"/>
      <dgm:spPr/>
      <dgm:t>
        <a:bodyPr/>
        <a:lstStyle/>
        <a:p>
          <a:endParaRPr lang="en-US" dirty="0"/>
        </a:p>
      </dgm:t>
    </dgm:pt>
    <dgm:pt modelId="{D86AFEA8-0689-4993-838B-933E1925241D}" type="parTrans" cxnId="{0C49CE11-CE67-468B-9A65-22709268E0C2}">
      <dgm:prSet custScaleY="210462" custLinFactNeighborX="4722" custLinFactNeighborY="58570"/>
      <dgm:spPr/>
      <dgm:t>
        <a:bodyPr/>
        <a:lstStyle/>
        <a:p>
          <a:endParaRPr lang="en-US"/>
        </a:p>
      </dgm:t>
    </dgm:pt>
    <dgm:pt modelId="{A5B3E7C7-97AC-4CB1-B65E-4FB928965FC3}" type="sibTrans" cxnId="{0C49CE11-CE67-468B-9A65-22709268E0C2}">
      <dgm:prSet/>
      <dgm:spPr/>
      <dgm:t>
        <a:bodyPr/>
        <a:lstStyle/>
        <a:p>
          <a:endParaRPr lang="en-US"/>
        </a:p>
      </dgm:t>
    </dgm:pt>
    <dgm:pt modelId="{0C09707F-173B-479E-80E8-659E645F946F}" type="pres">
      <dgm:prSet presAssocID="{74A9879E-CA30-4807-913F-8AD609F7630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F637AF-B830-4890-A509-082BFA9E6FC7}" type="pres">
      <dgm:prSet presAssocID="{AB1798F4-4A7A-4C77-82A3-69F3D831C4BD}" presName="centerShape" presStyleLbl="node0" presStyleIdx="0" presStyleCnt="1" custScaleX="72244" custScaleY="64026" custLinFactNeighborX="2801" custLinFactNeighborY="6560"/>
      <dgm:spPr/>
    </dgm:pt>
    <dgm:pt modelId="{3F3E1177-ABD8-4033-AEE2-A4750521A5A6}" type="pres">
      <dgm:prSet presAssocID="{B5A00FCD-EA1B-4C9A-A713-E5EB9507AF79}" presName="parTrans" presStyleLbl="bgSibTrans2D1" presStyleIdx="0" presStyleCnt="3" custAng="21339309" custScaleX="124086" custScaleY="126377" custLinFactNeighborX="-7184" custLinFactNeighborY="20305"/>
      <dgm:spPr/>
    </dgm:pt>
    <dgm:pt modelId="{33AD0191-2077-49EC-88F9-A911861D194F}" type="pres">
      <dgm:prSet presAssocID="{2AA36DB6-A7D8-4BA6-AD55-9B2C5F3265E4}" presName="node" presStyleLbl="node1" presStyleIdx="0" presStyleCnt="3" custScaleX="100000" custScaleY="53381" custRadScaleRad="143201" custRadScaleInc="27267">
        <dgm:presLayoutVars>
          <dgm:bulletEnabled val="1"/>
        </dgm:presLayoutVars>
      </dgm:prSet>
      <dgm:spPr/>
    </dgm:pt>
    <dgm:pt modelId="{AB005118-D400-49B3-AE00-34B33ABBFB80}" type="pres">
      <dgm:prSet presAssocID="{463EDCD3-1C06-4E38-8683-3925591A6C08}" presName="parTrans" presStyleLbl="bgSibTrans2D1" presStyleIdx="1" presStyleCnt="3" custScaleX="127945" custScaleY="126001" custLinFactNeighborX="-1761" custLinFactNeighborY="-2775"/>
      <dgm:spPr/>
    </dgm:pt>
    <dgm:pt modelId="{DEC2585F-68DD-43A6-8E44-F1CB8F975BDE}" type="pres">
      <dgm:prSet presAssocID="{906CAAF8-CB10-4CD3-AE2D-F2713B8D91D8}" presName="node" presStyleLbl="node1" presStyleIdx="1" presStyleCnt="3" custScaleX="114311" custScaleY="58856" custRadScaleRad="112588" custRadScaleInc="1562">
        <dgm:presLayoutVars>
          <dgm:bulletEnabled val="1"/>
        </dgm:presLayoutVars>
      </dgm:prSet>
      <dgm:spPr/>
    </dgm:pt>
    <dgm:pt modelId="{909F165F-C552-4EBB-B079-3A6DC21B9F10}" type="pres">
      <dgm:prSet presAssocID="{54F67479-D213-4210-89D4-353589FD9E26}" presName="parTrans" presStyleLbl="bgSibTrans2D1" presStyleIdx="2" presStyleCnt="3" custScaleY="132037" custLinFactNeighborX="-1963" custLinFactNeighborY="51947"/>
      <dgm:spPr/>
    </dgm:pt>
    <dgm:pt modelId="{5865D5A0-8D4E-4135-97C7-A3670232EE78}" type="pres">
      <dgm:prSet presAssocID="{CC3039E0-0F50-4922-94A7-2CDC557E9FBA}" presName="node" presStyleLbl="node1" presStyleIdx="2" presStyleCnt="3" custScaleX="100065" custScaleY="61099" custRadScaleRad="140168" custRadScaleInc="-27588">
        <dgm:presLayoutVars>
          <dgm:bulletEnabled val="1"/>
        </dgm:presLayoutVars>
      </dgm:prSet>
      <dgm:spPr/>
    </dgm:pt>
  </dgm:ptLst>
  <dgm:cxnLst>
    <dgm:cxn modelId="{0C49CE11-CE67-468B-9A65-22709268E0C2}" srcId="{74A9879E-CA30-4807-913F-8AD609F76302}" destId="{13D8CC04-7455-4B0F-AE48-0CFB70BD2108}" srcOrd="3" destOrd="0" parTransId="{D86AFEA8-0689-4993-838B-933E1925241D}" sibTransId="{A5B3E7C7-97AC-4CB1-B65E-4FB928965FC3}"/>
    <dgm:cxn modelId="{28C79B13-E0FD-474A-9BDB-ED879C268172}" type="presOf" srcId="{CC3039E0-0F50-4922-94A7-2CDC557E9FBA}" destId="{5865D5A0-8D4E-4135-97C7-A3670232EE78}" srcOrd="0" destOrd="0" presId="urn:microsoft.com/office/officeart/2005/8/layout/radial4"/>
    <dgm:cxn modelId="{4AA11A19-E609-428D-878B-CD6839B1E5F0}" srcId="{AB1798F4-4A7A-4C77-82A3-69F3D831C4BD}" destId="{CC3039E0-0F50-4922-94A7-2CDC557E9FBA}" srcOrd="2" destOrd="0" parTransId="{54F67479-D213-4210-89D4-353589FD9E26}" sibTransId="{42F0BDC1-8D48-47C9-A332-DA06C9EA1D89}"/>
    <dgm:cxn modelId="{6C96FA43-A110-48BE-A9B2-8E76FE0F5E4E}" type="presOf" srcId="{54F67479-D213-4210-89D4-353589FD9E26}" destId="{909F165F-C552-4EBB-B079-3A6DC21B9F10}" srcOrd="0" destOrd="0" presId="urn:microsoft.com/office/officeart/2005/8/layout/radial4"/>
    <dgm:cxn modelId="{7F1E1B57-AFA3-4C01-BE21-D0EAE0917051}" srcId="{74A9879E-CA30-4807-913F-8AD609F76302}" destId="{C3CA80DC-7050-4DDD-A4EE-E236B7EAAB56}" srcOrd="1" destOrd="0" parTransId="{D831F9D8-0FE6-4571-B423-F6499E845B7D}" sibTransId="{D58E63C6-6D2D-4841-BCB7-CCA3E0AD7434}"/>
    <dgm:cxn modelId="{67B3C17C-79AA-4075-BB2B-97591726150D}" srcId="{74A9879E-CA30-4807-913F-8AD609F76302}" destId="{AB1798F4-4A7A-4C77-82A3-69F3D831C4BD}" srcOrd="0" destOrd="0" parTransId="{9E17712F-8689-4592-8F4B-D31EB7B5B834}" sibTransId="{BFF23083-5032-4566-9B65-D7950FD5A4E7}"/>
    <dgm:cxn modelId="{9E6B9988-5AA0-4DEA-8416-96EDDC0EADDA}" type="presOf" srcId="{463EDCD3-1C06-4E38-8683-3925591A6C08}" destId="{AB005118-D400-49B3-AE00-34B33ABBFB80}" srcOrd="0" destOrd="0" presId="urn:microsoft.com/office/officeart/2005/8/layout/radial4"/>
    <dgm:cxn modelId="{50EB18C7-045F-493E-9A1A-47EA1B9E5BEA}" srcId="{74A9879E-CA30-4807-913F-8AD609F76302}" destId="{D3039410-8062-4FCA-8CC3-ADD5F4F130DF}" srcOrd="2" destOrd="0" parTransId="{06B07A9C-88B5-4AED-8D31-4DBBB57AFCF8}" sibTransId="{794C3F08-CF2F-4743-AD7F-478B7AE91A55}"/>
    <dgm:cxn modelId="{47B2E8DC-75C9-47E4-A4CA-B279A6CA3406}" type="presOf" srcId="{B5A00FCD-EA1B-4C9A-A713-E5EB9507AF79}" destId="{3F3E1177-ABD8-4033-AEE2-A4750521A5A6}" srcOrd="0" destOrd="0" presId="urn:microsoft.com/office/officeart/2005/8/layout/radial4"/>
    <dgm:cxn modelId="{5BB419DD-B701-4BE0-8893-3C573BA8EBF8}" type="presOf" srcId="{AB1798F4-4A7A-4C77-82A3-69F3D831C4BD}" destId="{6DF637AF-B830-4890-A509-082BFA9E6FC7}" srcOrd="0" destOrd="0" presId="urn:microsoft.com/office/officeart/2005/8/layout/radial4"/>
    <dgm:cxn modelId="{F32A09DE-4AFD-4E40-ABF3-2B4607B84E10}" srcId="{AB1798F4-4A7A-4C77-82A3-69F3D831C4BD}" destId="{906CAAF8-CB10-4CD3-AE2D-F2713B8D91D8}" srcOrd="1" destOrd="0" parTransId="{463EDCD3-1C06-4E38-8683-3925591A6C08}" sibTransId="{4C678FEC-D6E3-4DAA-8580-56DBDE318FFF}"/>
    <dgm:cxn modelId="{F0061BE0-AD56-48E5-9B50-65F5BF82D913}" type="presOf" srcId="{74A9879E-CA30-4807-913F-8AD609F76302}" destId="{0C09707F-173B-479E-80E8-659E645F946F}" srcOrd="0" destOrd="0" presId="urn:microsoft.com/office/officeart/2005/8/layout/radial4"/>
    <dgm:cxn modelId="{4A2E4AE0-E253-432E-B129-568560FE9E8B}" type="presOf" srcId="{906CAAF8-CB10-4CD3-AE2D-F2713B8D91D8}" destId="{DEC2585F-68DD-43A6-8E44-F1CB8F975BDE}" srcOrd="0" destOrd="0" presId="urn:microsoft.com/office/officeart/2005/8/layout/radial4"/>
    <dgm:cxn modelId="{3BF2ECE7-D199-44AF-922F-C2DE78E5B234}" type="presOf" srcId="{2AA36DB6-A7D8-4BA6-AD55-9B2C5F3265E4}" destId="{33AD0191-2077-49EC-88F9-A911861D194F}" srcOrd="0" destOrd="0" presId="urn:microsoft.com/office/officeart/2005/8/layout/radial4"/>
    <dgm:cxn modelId="{387234FD-1F6A-4967-ABA6-7B107F84A65E}" srcId="{AB1798F4-4A7A-4C77-82A3-69F3D831C4BD}" destId="{2AA36DB6-A7D8-4BA6-AD55-9B2C5F3265E4}" srcOrd="0" destOrd="0" parTransId="{B5A00FCD-EA1B-4C9A-A713-E5EB9507AF79}" sibTransId="{A51121B4-0965-40D3-8878-6B20AA345C37}"/>
    <dgm:cxn modelId="{9DAB1B90-FCAE-421D-9CFF-284249498501}" type="presParOf" srcId="{0C09707F-173B-479E-80E8-659E645F946F}" destId="{6DF637AF-B830-4890-A509-082BFA9E6FC7}" srcOrd="0" destOrd="0" presId="urn:microsoft.com/office/officeart/2005/8/layout/radial4"/>
    <dgm:cxn modelId="{1F0DC52D-2246-452D-B5B0-2AAB7EC9FE59}" type="presParOf" srcId="{0C09707F-173B-479E-80E8-659E645F946F}" destId="{3F3E1177-ABD8-4033-AEE2-A4750521A5A6}" srcOrd="1" destOrd="0" presId="urn:microsoft.com/office/officeart/2005/8/layout/radial4"/>
    <dgm:cxn modelId="{6D71F82A-8638-4AB8-ACE0-CBA0F77D5341}" type="presParOf" srcId="{0C09707F-173B-479E-80E8-659E645F946F}" destId="{33AD0191-2077-49EC-88F9-A911861D194F}" srcOrd="2" destOrd="0" presId="urn:microsoft.com/office/officeart/2005/8/layout/radial4"/>
    <dgm:cxn modelId="{D8EDADED-879B-4517-995C-43B19DFB59A1}" type="presParOf" srcId="{0C09707F-173B-479E-80E8-659E645F946F}" destId="{AB005118-D400-49B3-AE00-34B33ABBFB80}" srcOrd="3" destOrd="0" presId="urn:microsoft.com/office/officeart/2005/8/layout/radial4"/>
    <dgm:cxn modelId="{C46A1020-DF63-4836-A4E3-1B78CC946BC4}" type="presParOf" srcId="{0C09707F-173B-479E-80E8-659E645F946F}" destId="{DEC2585F-68DD-43A6-8E44-F1CB8F975BDE}" srcOrd="4" destOrd="0" presId="urn:microsoft.com/office/officeart/2005/8/layout/radial4"/>
    <dgm:cxn modelId="{0F35A994-44A2-4807-8D14-AA3F12D580E0}" type="presParOf" srcId="{0C09707F-173B-479E-80E8-659E645F946F}" destId="{909F165F-C552-4EBB-B079-3A6DC21B9F10}" srcOrd="5" destOrd="0" presId="urn:microsoft.com/office/officeart/2005/8/layout/radial4"/>
    <dgm:cxn modelId="{9F6380F2-AC69-4205-946A-F8A6C3B20E84}" type="presParOf" srcId="{0C09707F-173B-479E-80E8-659E645F946F}" destId="{5865D5A0-8D4E-4135-97C7-A3670232EE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53301-059C-4B9B-B4BA-FB5D3A8939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82026-D162-42C8-90AA-691A16E98623}">
      <dgm:prSet/>
      <dgm:spPr/>
      <dgm:t>
        <a:bodyPr/>
        <a:lstStyle/>
        <a:p>
          <a:pPr rtl="0"/>
          <a:r>
            <a:rPr lang="en-US" dirty="0"/>
            <a:t>1999 – Summers County CAC first Associate Member of National Children’s Alliance</a:t>
          </a:r>
        </a:p>
      </dgm:t>
    </dgm:pt>
    <dgm:pt modelId="{18B4BD96-13B2-4BE8-AB9F-0F5F93E760D5}" type="parTrans" cxnId="{F5081332-54B9-4CC2-97BD-1DED28B87F97}">
      <dgm:prSet/>
      <dgm:spPr/>
      <dgm:t>
        <a:bodyPr/>
        <a:lstStyle/>
        <a:p>
          <a:endParaRPr lang="en-US"/>
        </a:p>
      </dgm:t>
    </dgm:pt>
    <dgm:pt modelId="{26BFE6F4-9A5B-483E-9752-C94271AE67D2}" type="sibTrans" cxnId="{F5081332-54B9-4CC2-97BD-1DED28B87F97}">
      <dgm:prSet/>
      <dgm:spPr/>
      <dgm:t>
        <a:bodyPr/>
        <a:lstStyle/>
        <a:p>
          <a:endParaRPr lang="en-US"/>
        </a:p>
      </dgm:t>
    </dgm:pt>
    <dgm:pt modelId="{A7BEAA05-DFFD-4277-9D2F-E4F1CFE00C22}">
      <dgm:prSet/>
      <dgm:spPr/>
      <dgm:t>
        <a:bodyPr/>
        <a:lstStyle/>
        <a:p>
          <a:pPr rtl="0"/>
          <a:r>
            <a:rPr lang="en-US"/>
            <a:t>2001 – group began to meet in Southeast WV</a:t>
          </a:r>
        </a:p>
      </dgm:t>
    </dgm:pt>
    <dgm:pt modelId="{C65A8B2B-1B4D-4A88-9FA9-7D321529751C}" type="parTrans" cxnId="{49AC5099-420C-43DE-8D21-D26914AEBDBB}">
      <dgm:prSet/>
      <dgm:spPr/>
      <dgm:t>
        <a:bodyPr/>
        <a:lstStyle/>
        <a:p>
          <a:endParaRPr lang="en-US"/>
        </a:p>
      </dgm:t>
    </dgm:pt>
    <dgm:pt modelId="{C96F81E0-AB22-4621-A8EB-BA66A1CFC769}" type="sibTrans" cxnId="{49AC5099-420C-43DE-8D21-D26914AEBDBB}">
      <dgm:prSet/>
      <dgm:spPr/>
      <dgm:t>
        <a:bodyPr/>
        <a:lstStyle/>
        <a:p>
          <a:endParaRPr lang="en-US"/>
        </a:p>
      </dgm:t>
    </dgm:pt>
    <dgm:pt modelId="{34664986-08E0-483B-B711-1552AA7A9E7D}">
      <dgm:prSet/>
      <dgm:spPr/>
      <dgm:t>
        <a:bodyPr/>
        <a:lstStyle/>
        <a:p>
          <a:pPr rtl="0"/>
          <a:r>
            <a:rPr lang="en-US"/>
            <a:t>2003 – group expanded statewide to form West Virginia Child Advocacy Network</a:t>
          </a:r>
        </a:p>
      </dgm:t>
    </dgm:pt>
    <dgm:pt modelId="{90D458D6-BBAD-4162-B5C2-F0FA780B90E4}" type="parTrans" cxnId="{AEDFCAF9-435B-4D21-8B66-9B464E8827E7}">
      <dgm:prSet/>
      <dgm:spPr/>
      <dgm:t>
        <a:bodyPr/>
        <a:lstStyle/>
        <a:p>
          <a:endParaRPr lang="en-US"/>
        </a:p>
      </dgm:t>
    </dgm:pt>
    <dgm:pt modelId="{6C7520A7-9BE1-49FF-91D9-2761ED3551F0}" type="sibTrans" cxnId="{AEDFCAF9-435B-4D21-8B66-9B464E8827E7}">
      <dgm:prSet/>
      <dgm:spPr/>
      <dgm:t>
        <a:bodyPr/>
        <a:lstStyle/>
        <a:p>
          <a:endParaRPr lang="en-US"/>
        </a:p>
      </dgm:t>
    </dgm:pt>
    <dgm:pt modelId="{2C6CADEA-0E97-4488-AE25-55025E0B475C}">
      <dgm:prSet/>
      <dgm:spPr/>
      <dgm:t>
        <a:bodyPr/>
        <a:lstStyle/>
        <a:p>
          <a:pPr rtl="0"/>
          <a:r>
            <a:rPr lang="en-US"/>
            <a:t>2006 (Fall) – first two CACs accredited by National Children’s Alliance (Lewisburg and Fayetteville)</a:t>
          </a:r>
        </a:p>
      </dgm:t>
    </dgm:pt>
    <dgm:pt modelId="{4D5533EA-6786-4F98-94C4-E7404E2E322D}" type="parTrans" cxnId="{DDEC2218-6911-4695-B377-D070263F2655}">
      <dgm:prSet/>
      <dgm:spPr/>
      <dgm:t>
        <a:bodyPr/>
        <a:lstStyle/>
        <a:p>
          <a:endParaRPr lang="en-US"/>
        </a:p>
      </dgm:t>
    </dgm:pt>
    <dgm:pt modelId="{DB9F472F-91B6-4BF9-B80E-443D2ADE79AA}" type="sibTrans" cxnId="{DDEC2218-6911-4695-B377-D070263F2655}">
      <dgm:prSet/>
      <dgm:spPr/>
      <dgm:t>
        <a:bodyPr/>
        <a:lstStyle/>
        <a:p>
          <a:endParaRPr lang="en-US"/>
        </a:p>
      </dgm:t>
    </dgm:pt>
    <dgm:pt modelId="{33518D82-C0FB-420A-BF82-B79416A13412}" type="pres">
      <dgm:prSet presAssocID="{93B53301-059C-4B9B-B4BA-FB5D3A89397C}" presName="Name0" presStyleCnt="0">
        <dgm:presLayoutVars>
          <dgm:dir/>
          <dgm:resizeHandles val="exact"/>
        </dgm:presLayoutVars>
      </dgm:prSet>
      <dgm:spPr/>
    </dgm:pt>
    <dgm:pt modelId="{F72C12D7-7BBA-47FD-9876-41819F0BE925}" type="pres">
      <dgm:prSet presAssocID="{93B53301-059C-4B9B-B4BA-FB5D3A89397C}" presName="arrow" presStyleLbl="bgShp" presStyleIdx="0" presStyleCnt="1"/>
      <dgm:spPr/>
    </dgm:pt>
    <dgm:pt modelId="{119BB376-744A-4ABC-8F51-B643E375CA78}" type="pres">
      <dgm:prSet presAssocID="{93B53301-059C-4B9B-B4BA-FB5D3A89397C}" presName="points" presStyleCnt="0"/>
      <dgm:spPr/>
    </dgm:pt>
    <dgm:pt modelId="{B884D832-2517-4EA0-8F40-356ED8668277}" type="pres">
      <dgm:prSet presAssocID="{3DF82026-D162-42C8-90AA-691A16E98623}" presName="compositeA" presStyleCnt="0"/>
      <dgm:spPr/>
    </dgm:pt>
    <dgm:pt modelId="{55D4DFC9-2FB7-4C44-BAE9-1701C0CC9233}" type="pres">
      <dgm:prSet presAssocID="{3DF82026-D162-42C8-90AA-691A16E98623}" presName="textA" presStyleLbl="revTx" presStyleIdx="0" presStyleCnt="4">
        <dgm:presLayoutVars>
          <dgm:bulletEnabled val="1"/>
        </dgm:presLayoutVars>
      </dgm:prSet>
      <dgm:spPr/>
    </dgm:pt>
    <dgm:pt modelId="{E9E06A51-005D-4716-9A6D-7D7ECFF279DE}" type="pres">
      <dgm:prSet presAssocID="{3DF82026-D162-42C8-90AA-691A16E98623}" presName="circleA" presStyleLbl="node1" presStyleIdx="0" presStyleCnt="4"/>
      <dgm:spPr/>
    </dgm:pt>
    <dgm:pt modelId="{003BD29C-EDB1-40F7-95A0-EFC03B2F1DEC}" type="pres">
      <dgm:prSet presAssocID="{3DF82026-D162-42C8-90AA-691A16E98623}" presName="spaceA" presStyleCnt="0"/>
      <dgm:spPr/>
    </dgm:pt>
    <dgm:pt modelId="{375734F2-3972-45A0-A579-6C8AEADDFD92}" type="pres">
      <dgm:prSet presAssocID="{26BFE6F4-9A5B-483E-9752-C94271AE67D2}" presName="space" presStyleCnt="0"/>
      <dgm:spPr/>
    </dgm:pt>
    <dgm:pt modelId="{BC4CE244-2013-493C-BFA7-5951DAF27F18}" type="pres">
      <dgm:prSet presAssocID="{A7BEAA05-DFFD-4277-9D2F-E4F1CFE00C22}" presName="compositeB" presStyleCnt="0"/>
      <dgm:spPr/>
    </dgm:pt>
    <dgm:pt modelId="{50D10EFC-E74E-42B9-A995-35A62C133964}" type="pres">
      <dgm:prSet presAssocID="{A7BEAA05-DFFD-4277-9D2F-E4F1CFE00C22}" presName="textB" presStyleLbl="revTx" presStyleIdx="1" presStyleCnt="4">
        <dgm:presLayoutVars>
          <dgm:bulletEnabled val="1"/>
        </dgm:presLayoutVars>
      </dgm:prSet>
      <dgm:spPr/>
    </dgm:pt>
    <dgm:pt modelId="{0F8DD544-B8AC-48DC-A6E1-CDD792178B79}" type="pres">
      <dgm:prSet presAssocID="{A7BEAA05-DFFD-4277-9D2F-E4F1CFE00C22}" presName="circleB" presStyleLbl="node1" presStyleIdx="1" presStyleCnt="4"/>
      <dgm:spPr/>
    </dgm:pt>
    <dgm:pt modelId="{B6249256-D15D-4E2F-B257-14A1D467F905}" type="pres">
      <dgm:prSet presAssocID="{A7BEAA05-DFFD-4277-9D2F-E4F1CFE00C22}" presName="spaceB" presStyleCnt="0"/>
      <dgm:spPr/>
    </dgm:pt>
    <dgm:pt modelId="{375CC365-E20C-4EAD-AD4E-ECF4BF78A630}" type="pres">
      <dgm:prSet presAssocID="{C96F81E0-AB22-4621-A8EB-BA66A1CFC769}" presName="space" presStyleCnt="0"/>
      <dgm:spPr/>
    </dgm:pt>
    <dgm:pt modelId="{216D52FA-8522-4A2E-B590-BDEC9AAEFC11}" type="pres">
      <dgm:prSet presAssocID="{34664986-08E0-483B-B711-1552AA7A9E7D}" presName="compositeA" presStyleCnt="0"/>
      <dgm:spPr/>
    </dgm:pt>
    <dgm:pt modelId="{DB4289A2-C93A-48C4-BAE6-AF2FC7C54704}" type="pres">
      <dgm:prSet presAssocID="{34664986-08E0-483B-B711-1552AA7A9E7D}" presName="textA" presStyleLbl="revTx" presStyleIdx="2" presStyleCnt="4">
        <dgm:presLayoutVars>
          <dgm:bulletEnabled val="1"/>
        </dgm:presLayoutVars>
      </dgm:prSet>
      <dgm:spPr/>
    </dgm:pt>
    <dgm:pt modelId="{7C6889F5-66C0-418D-A14D-79AD94A64615}" type="pres">
      <dgm:prSet presAssocID="{34664986-08E0-483B-B711-1552AA7A9E7D}" presName="circleA" presStyleLbl="node1" presStyleIdx="2" presStyleCnt="4"/>
      <dgm:spPr/>
    </dgm:pt>
    <dgm:pt modelId="{268633E3-30E1-4E83-AC61-683BB4140585}" type="pres">
      <dgm:prSet presAssocID="{34664986-08E0-483B-B711-1552AA7A9E7D}" presName="spaceA" presStyleCnt="0"/>
      <dgm:spPr/>
    </dgm:pt>
    <dgm:pt modelId="{1866F473-80AB-49FC-83CC-C1522ACE609D}" type="pres">
      <dgm:prSet presAssocID="{6C7520A7-9BE1-49FF-91D9-2761ED3551F0}" presName="space" presStyleCnt="0"/>
      <dgm:spPr/>
    </dgm:pt>
    <dgm:pt modelId="{CE2B3DEC-D8AF-4779-814C-11B448ABE647}" type="pres">
      <dgm:prSet presAssocID="{2C6CADEA-0E97-4488-AE25-55025E0B475C}" presName="compositeB" presStyleCnt="0"/>
      <dgm:spPr/>
    </dgm:pt>
    <dgm:pt modelId="{17AE1282-5A55-421C-82B3-162F9EFF11AB}" type="pres">
      <dgm:prSet presAssocID="{2C6CADEA-0E97-4488-AE25-55025E0B475C}" presName="textB" presStyleLbl="revTx" presStyleIdx="3" presStyleCnt="4">
        <dgm:presLayoutVars>
          <dgm:bulletEnabled val="1"/>
        </dgm:presLayoutVars>
      </dgm:prSet>
      <dgm:spPr/>
    </dgm:pt>
    <dgm:pt modelId="{B904CAE1-9800-4B31-B450-165B9B40B71E}" type="pres">
      <dgm:prSet presAssocID="{2C6CADEA-0E97-4488-AE25-55025E0B475C}" presName="circleB" presStyleLbl="node1" presStyleIdx="3" presStyleCnt="4"/>
      <dgm:spPr/>
    </dgm:pt>
    <dgm:pt modelId="{104317A5-3AA6-450A-92B0-502F84BEEA62}" type="pres">
      <dgm:prSet presAssocID="{2C6CADEA-0E97-4488-AE25-55025E0B475C}" presName="spaceB" presStyleCnt="0"/>
      <dgm:spPr/>
    </dgm:pt>
  </dgm:ptLst>
  <dgm:cxnLst>
    <dgm:cxn modelId="{DDEC2218-6911-4695-B377-D070263F2655}" srcId="{93B53301-059C-4B9B-B4BA-FB5D3A89397C}" destId="{2C6CADEA-0E97-4488-AE25-55025E0B475C}" srcOrd="3" destOrd="0" parTransId="{4D5533EA-6786-4F98-94C4-E7404E2E322D}" sibTransId="{DB9F472F-91B6-4BF9-B80E-443D2ADE79AA}"/>
    <dgm:cxn modelId="{F5081332-54B9-4CC2-97BD-1DED28B87F97}" srcId="{93B53301-059C-4B9B-B4BA-FB5D3A89397C}" destId="{3DF82026-D162-42C8-90AA-691A16E98623}" srcOrd="0" destOrd="0" parTransId="{18B4BD96-13B2-4BE8-AB9F-0F5F93E760D5}" sibTransId="{26BFE6F4-9A5B-483E-9752-C94271AE67D2}"/>
    <dgm:cxn modelId="{90426E76-344C-442A-AD1E-1A29F1670EDF}" type="presOf" srcId="{3DF82026-D162-42C8-90AA-691A16E98623}" destId="{55D4DFC9-2FB7-4C44-BAE9-1701C0CC9233}" srcOrd="0" destOrd="0" presId="urn:microsoft.com/office/officeart/2005/8/layout/hProcess11"/>
    <dgm:cxn modelId="{543A8496-21C8-412C-8572-1F2E44744280}" type="presOf" srcId="{A7BEAA05-DFFD-4277-9D2F-E4F1CFE00C22}" destId="{50D10EFC-E74E-42B9-A995-35A62C133964}" srcOrd="0" destOrd="0" presId="urn:microsoft.com/office/officeart/2005/8/layout/hProcess11"/>
    <dgm:cxn modelId="{49AC5099-420C-43DE-8D21-D26914AEBDBB}" srcId="{93B53301-059C-4B9B-B4BA-FB5D3A89397C}" destId="{A7BEAA05-DFFD-4277-9D2F-E4F1CFE00C22}" srcOrd="1" destOrd="0" parTransId="{C65A8B2B-1B4D-4A88-9FA9-7D321529751C}" sibTransId="{C96F81E0-AB22-4621-A8EB-BA66A1CFC769}"/>
    <dgm:cxn modelId="{A0E92ED4-8A17-43EF-8AFF-6BFE1215B145}" type="presOf" srcId="{34664986-08E0-483B-B711-1552AA7A9E7D}" destId="{DB4289A2-C93A-48C4-BAE6-AF2FC7C54704}" srcOrd="0" destOrd="0" presId="urn:microsoft.com/office/officeart/2005/8/layout/hProcess11"/>
    <dgm:cxn modelId="{23431AF1-884A-4D36-B8DA-2BF944F8BFC9}" type="presOf" srcId="{2C6CADEA-0E97-4488-AE25-55025E0B475C}" destId="{17AE1282-5A55-421C-82B3-162F9EFF11AB}" srcOrd="0" destOrd="0" presId="urn:microsoft.com/office/officeart/2005/8/layout/hProcess11"/>
    <dgm:cxn modelId="{18E8A7F3-940C-4566-8A96-941EA2039B23}" type="presOf" srcId="{93B53301-059C-4B9B-B4BA-FB5D3A89397C}" destId="{33518D82-C0FB-420A-BF82-B79416A13412}" srcOrd="0" destOrd="0" presId="urn:microsoft.com/office/officeart/2005/8/layout/hProcess11"/>
    <dgm:cxn modelId="{AEDFCAF9-435B-4D21-8B66-9B464E8827E7}" srcId="{93B53301-059C-4B9B-B4BA-FB5D3A89397C}" destId="{34664986-08E0-483B-B711-1552AA7A9E7D}" srcOrd="2" destOrd="0" parTransId="{90D458D6-BBAD-4162-B5C2-F0FA780B90E4}" sibTransId="{6C7520A7-9BE1-49FF-91D9-2761ED3551F0}"/>
    <dgm:cxn modelId="{13BD9C56-B9B9-451B-B9B2-B72D3B806B26}" type="presParOf" srcId="{33518D82-C0FB-420A-BF82-B79416A13412}" destId="{F72C12D7-7BBA-47FD-9876-41819F0BE925}" srcOrd="0" destOrd="0" presId="urn:microsoft.com/office/officeart/2005/8/layout/hProcess11"/>
    <dgm:cxn modelId="{517C9550-D1FF-4F11-9268-FD0D0858D212}" type="presParOf" srcId="{33518D82-C0FB-420A-BF82-B79416A13412}" destId="{119BB376-744A-4ABC-8F51-B643E375CA78}" srcOrd="1" destOrd="0" presId="urn:microsoft.com/office/officeart/2005/8/layout/hProcess11"/>
    <dgm:cxn modelId="{3039D8C7-05C3-4F69-9EB8-AB5DF022A291}" type="presParOf" srcId="{119BB376-744A-4ABC-8F51-B643E375CA78}" destId="{B884D832-2517-4EA0-8F40-356ED8668277}" srcOrd="0" destOrd="0" presId="urn:microsoft.com/office/officeart/2005/8/layout/hProcess11"/>
    <dgm:cxn modelId="{B75C7A77-DDF6-4E8C-AC16-8045C7D2E286}" type="presParOf" srcId="{B884D832-2517-4EA0-8F40-356ED8668277}" destId="{55D4DFC9-2FB7-4C44-BAE9-1701C0CC9233}" srcOrd="0" destOrd="0" presId="urn:microsoft.com/office/officeart/2005/8/layout/hProcess11"/>
    <dgm:cxn modelId="{C3AEB047-B835-45D2-8801-5F80FFFEBA42}" type="presParOf" srcId="{B884D832-2517-4EA0-8F40-356ED8668277}" destId="{E9E06A51-005D-4716-9A6D-7D7ECFF279DE}" srcOrd="1" destOrd="0" presId="urn:microsoft.com/office/officeart/2005/8/layout/hProcess11"/>
    <dgm:cxn modelId="{353F0994-AC25-460B-B39D-36612F7D00D2}" type="presParOf" srcId="{B884D832-2517-4EA0-8F40-356ED8668277}" destId="{003BD29C-EDB1-40F7-95A0-EFC03B2F1DEC}" srcOrd="2" destOrd="0" presId="urn:microsoft.com/office/officeart/2005/8/layout/hProcess11"/>
    <dgm:cxn modelId="{35D54226-3C74-4AC2-8F7A-92C8B84CB7F3}" type="presParOf" srcId="{119BB376-744A-4ABC-8F51-B643E375CA78}" destId="{375734F2-3972-45A0-A579-6C8AEADDFD92}" srcOrd="1" destOrd="0" presId="urn:microsoft.com/office/officeart/2005/8/layout/hProcess11"/>
    <dgm:cxn modelId="{D9B77B25-5F04-42CD-B7EC-35A05EE45AB1}" type="presParOf" srcId="{119BB376-744A-4ABC-8F51-B643E375CA78}" destId="{BC4CE244-2013-493C-BFA7-5951DAF27F18}" srcOrd="2" destOrd="0" presId="urn:microsoft.com/office/officeart/2005/8/layout/hProcess11"/>
    <dgm:cxn modelId="{55780A8A-A4AB-4559-98D9-6BE9D78B7CF5}" type="presParOf" srcId="{BC4CE244-2013-493C-BFA7-5951DAF27F18}" destId="{50D10EFC-E74E-42B9-A995-35A62C133964}" srcOrd="0" destOrd="0" presId="urn:microsoft.com/office/officeart/2005/8/layout/hProcess11"/>
    <dgm:cxn modelId="{9431E4F6-545D-4055-96E6-5917FDFCB40D}" type="presParOf" srcId="{BC4CE244-2013-493C-BFA7-5951DAF27F18}" destId="{0F8DD544-B8AC-48DC-A6E1-CDD792178B79}" srcOrd="1" destOrd="0" presId="urn:microsoft.com/office/officeart/2005/8/layout/hProcess11"/>
    <dgm:cxn modelId="{F559E9FC-85D9-4584-91AF-B0808AD6123B}" type="presParOf" srcId="{BC4CE244-2013-493C-BFA7-5951DAF27F18}" destId="{B6249256-D15D-4E2F-B257-14A1D467F905}" srcOrd="2" destOrd="0" presId="urn:microsoft.com/office/officeart/2005/8/layout/hProcess11"/>
    <dgm:cxn modelId="{A96D0ACA-F8E0-45D7-9E49-87AB97C9A9C8}" type="presParOf" srcId="{119BB376-744A-4ABC-8F51-B643E375CA78}" destId="{375CC365-E20C-4EAD-AD4E-ECF4BF78A630}" srcOrd="3" destOrd="0" presId="urn:microsoft.com/office/officeart/2005/8/layout/hProcess11"/>
    <dgm:cxn modelId="{18A42E0A-A8E5-4D03-BA7B-54BA2A555862}" type="presParOf" srcId="{119BB376-744A-4ABC-8F51-B643E375CA78}" destId="{216D52FA-8522-4A2E-B590-BDEC9AAEFC11}" srcOrd="4" destOrd="0" presId="urn:microsoft.com/office/officeart/2005/8/layout/hProcess11"/>
    <dgm:cxn modelId="{92251BA1-F5B9-4920-8A86-94152358E854}" type="presParOf" srcId="{216D52FA-8522-4A2E-B590-BDEC9AAEFC11}" destId="{DB4289A2-C93A-48C4-BAE6-AF2FC7C54704}" srcOrd="0" destOrd="0" presId="urn:microsoft.com/office/officeart/2005/8/layout/hProcess11"/>
    <dgm:cxn modelId="{B6517968-6B29-46CD-B857-DD296F3F98C1}" type="presParOf" srcId="{216D52FA-8522-4A2E-B590-BDEC9AAEFC11}" destId="{7C6889F5-66C0-418D-A14D-79AD94A64615}" srcOrd="1" destOrd="0" presId="urn:microsoft.com/office/officeart/2005/8/layout/hProcess11"/>
    <dgm:cxn modelId="{BD74CA4D-753C-4BCD-BDA7-F9EDC43B6674}" type="presParOf" srcId="{216D52FA-8522-4A2E-B590-BDEC9AAEFC11}" destId="{268633E3-30E1-4E83-AC61-683BB4140585}" srcOrd="2" destOrd="0" presId="urn:microsoft.com/office/officeart/2005/8/layout/hProcess11"/>
    <dgm:cxn modelId="{2CCB9E4D-B232-4CED-B738-A0985FF1F85B}" type="presParOf" srcId="{119BB376-744A-4ABC-8F51-B643E375CA78}" destId="{1866F473-80AB-49FC-83CC-C1522ACE609D}" srcOrd="5" destOrd="0" presId="urn:microsoft.com/office/officeart/2005/8/layout/hProcess11"/>
    <dgm:cxn modelId="{D4B9E203-356F-4374-B7B1-1A2CC0BCC204}" type="presParOf" srcId="{119BB376-744A-4ABC-8F51-B643E375CA78}" destId="{CE2B3DEC-D8AF-4779-814C-11B448ABE647}" srcOrd="6" destOrd="0" presId="urn:microsoft.com/office/officeart/2005/8/layout/hProcess11"/>
    <dgm:cxn modelId="{955BD7D9-9C22-498A-A38F-CE502E704212}" type="presParOf" srcId="{CE2B3DEC-D8AF-4779-814C-11B448ABE647}" destId="{17AE1282-5A55-421C-82B3-162F9EFF11AB}" srcOrd="0" destOrd="0" presId="urn:microsoft.com/office/officeart/2005/8/layout/hProcess11"/>
    <dgm:cxn modelId="{AD22C40A-AE17-483C-AF97-FC51B90D94D5}" type="presParOf" srcId="{CE2B3DEC-D8AF-4779-814C-11B448ABE647}" destId="{B904CAE1-9800-4B31-B450-165B9B40B71E}" srcOrd="1" destOrd="0" presId="urn:microsoft.com/office/officeart/2005/8/layout/hProcess11"/>
    <dgm:cxn modelId="{0B5D8EC6-AA0F-4F41-8366-66051D538F95}" type="presParOf" srcId="{CE2B3DEC-D8AF-4779-814C-11B448ABE647}" destId="{104317A5-3AA6-450A-92B0-502F84BEEA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DE0B9-5B1D-4BD6-B86B-3A87DEC90CD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654E0-4210-41CD-9454-70410CF27772}">
      <dgm:prSet/>
      <dgm:spPr/>
      <dgm:t>
        <a:bodyPr/>
        <a:lstStyle/>
        <a:p>
          <a:pPr rtl="0"/>
          <a:r>
            <a:rPr lang="en-US" dirty="0"/>
            <a:t>2006 (Winter) – WVCAN incorporated, gained membership with National Children’s Alliance</a:t>
          </a:r>
        </a:p>
      </dgm:t>
    </dgm:pt>
    <dgm:pt modelId="{9982849F-BF32-4DD5-B04A-BDBD473AA5C8}" type="parTrans" cxnId="{77ACE497-45B7-4EEB-A2ED-6576383AC982}">
      <dgm:prSet/>
      <dgm:spPr/>
      <dgm:t>
        <a:bodyPr/>
        <a:lstStyle/>
        <a:p>
          <a:endParaRPr lang="en-US"/>
        </a:p>
      </dgm:t>
    </dgm:pt>
    <dgm:pt modelId="{3685A9F4-6360-43EC-B83E-E8A2BFD0D406}" type="sibTrans" cxnId="{77ACE497-45B7-4EEB-A2ED-6576383AC982}">
      <dgm:prSet/>
      <dgm:spPr/>
      <dgm:t>
        <a:bodyPr/>
        <a:lstStyle/>
        <a:p>
          <a:endParaRPr lang="en-US"/>
        </a:p>
      </dgm:t>
    </dgm:pt>
    <dgm:pt modelId="{C5B21448-10CA-4C03-8203-6970A995B045}">
      <dgm:prSet/>
      <dgm:spPr/>
      <dgm:t>
        <a:bodyPr/>
        <a:lstStyle/>
        <a:p>
          <a:pPr rtl="0"/>
          <a:r>
            <a:rPr lang="en-US"/>
            <a:t>2008 – CACs obtained first state funding, first WVCAN staff hired</a:t>
          </a:r>
        </a:p>
      </dgm:t>
    </dgm:pt>
    <dgm:pt modelId="{07560E52-48C0-4373-A7EC-A52B14905E79}" type="parTrans" cxnId="{74CC5F33-A28C-46CA-8555-B3C3887A1930}">
      <dgm:prSet/>
      <dgm:spPr/>
      <dgm:t>
        <a:bodyPr/>
        <a:lstStyle/>
        <a:p>
          <a:endParaRPr lang="en-US"/>
        </a:p>
      </dgm:t>
    </dgm:pt>
    <dgm:pt modelId="{B9CE0A07-B475-471E-B2A9-6E07C1DE8CFE}" type="sibTrans" cxnId="{74CC5F33-A28C-46CA-8555-B3C3887A1930}">
      <dgm:prSet/>
      <dgm:spPr/>
      <dgm:t>
        <a:bodyPr/>
        <a:lstStyle/>
        <a:p>
          <a:endParaRPr lang="en-US"/>
        </a:p>
      </dgm:t>
    </dgm:pt>
    <dgm:pt modelId="{7DAE7B2E-03F6-485B-8D56-2276D2BFF342}">
      <dgm:prSet/>
      <dgm:spPr/>
      <dgm:t>
        <a:bodyPr/>
        <a:lstStyle/>
        <a:p>
          <a:pPr rtl="0"/>
          <a:r>
            <a:rPr lang="en-US"/>
            <a:t>2007 – CACs defined in state code</a:t>
          </a:r>
        </a:p>
      </dgm:t>
    </dgm:pt>
    <dgm:pt modelId="{73D41C44-AE61-4C13-8467-7922BFEFB1A3}" type="parTrans" cxnId="{5BAC0B5B-DD93-45E5-A1B4-E73701582C59}">
      <dgm:prSet/>
      <dgm:spPr/>
      <dgm:t>
        <a:bodyPr/>
        <a:lstStyle/>
        <a:p>
          <a:endParaRPr lang="en-US"/>
        </a:p>
      </dgm:t>
    </dgm:pt>
    <dgm:pt modelId="{FEADFD8C-CB61-46A3-9032-41CCA9180087}" type="sibTrans" cxnId="{5BAC0B5B-DD93-45E5-A1B4-E73701582C59}">
      <dgm:prSet/>
      <dgm:spPr/>
      <dgm:t>
        <a:bodyPr/>
        <a:lstStyle/>
        <a:p>
          <a:endParaRPr lang="en-US"/>
        </a:p>
      </dgm:t>
    </dgm:pt>
    <dgm:pt modelId="{C92CD811-6C7F-4403-85B3-8A039D4297DA}" type="pres">
      <dgm:prSet presAssocID="{8F8DE0B9-5B1D-4BD6-B86B-3A87DEC90CDB}" presName="Name0" presStyleCnt="0">
        <dgm:presLayoutVars>
          <dgm:dir/>
          <dgm:resizeHandles val="exact"/>
        </dgm:presLayoutVars>
      </dgm:prSet>
      <dgm:spPr/>
    </dgm:pt>
    <dgm:pt modelId="{31A3C561-864D-4FB5-8D28-772515CD1C62}" type="pres">
      <dgm:prSet presAssocID="{8F8DE0B9-5B1D-4BD6-B86B-3A87DEC90CDB}" presName="arrow" presStyleLbl="bgShp" presStyleIdx="0" presStyleCnt="1"/>
      <dgm:spPr/>
    </dgm:pt>
    <dgm:pt modelId="{53CC090D-E1A0-4AD5-BA24-22A612344343}" type="pres">
      <dgm:prSet presAssocID="{8F8DE0B9-5B1D-4BD6-B86B-3A87DEC90CDB}" presName="points" presStyleCnt="0"/>
      <dgm:spPr/>
    </dgm:pt>
    <dgm:pt modelId="{BE2207DB-0ACD-405C-9548-EE1734F7A70F}" type="pres">
      <dgm:prSet presAssocID="{F33654E0-4210-41CD-9454-70410CF27772}" presName="compositeA" presStyleCnt="0"/>
      <dgm:spPr/>
    </dgm:pt>
    <dgm:pt modelId="{6C76A1F1-7AEC-4800-A294-EE755A4933F7}" type="pres">
      <dgm:prSet presAssocID="{F33654E0-4210-41CD-9454-70410CF27772}" presName="textA" presStyleLbl="revTx" presStyleIdx="0" presStyleCnt="3">
        <dgm:presLayoutVars>
          <dgm:bulletEnabled val="1"/>
        </dgm:presLayoutVars>
      </dgm:prSet>
      <dgm:spPr/>
    </dgm:pt>
    <dgm:pt modelId="{355AE1A2-29A4-46D5-971F-C203BB52E646}" type="pres">
      <dgm:prSet presAssocID="{F33654E0-4210-41CD-9454-70410CF27772}" presName="circleA" presStyleLbl="node1" presStyleIdx="0" presStyleCnt="3"/>
      <dgm:spPr/>
    </dgm:pt>
    <dgm:pt modelId="{43F0BEF9-FD46-4FB5-BB44-4EF988F4342C}" type="pres">
      <dgm:prSet presAssocID="{F33654E0-4210-41CD-9454-70410CF27772}" presName="spaceA" presStyleCnt="0"/>
      <dgm:spPr/>
    </dgm:pt>
    <dgm:pt modelId="{BFC0D9A4-061A-4282-9630-E8A4BFD0995F}" type="pres">
      <dgm:prSet presAssocID="{3685A9F4-6360-43EC-B83E-E8A2BFD0D406}" presName="space" presStyleCnt="0"/>
      <dgm:spPr/>
    </dgm:pt>
    <dgm:pt modelId="{53D57983-0B51-41B8-8B3D-FC4F656E2AA6}" type="pres">
      <dgm:prSet presAssocID="{7DAE7B2E-03F6-485B-8D56-2276D2BFF342}" presName="compositeB" presStyleCnt="0"/>
      <dgm:spPr/>
    </dgm:pt>
    <dgm:pt modelId="{EFC21F45-EB91-4BD3-B018-8640254640B6}" type="pres">
      <dgm:prSet presAssocID="{7DAE7B2E-03F6-485B-8D56-2276D2BFF342}" presName="textB" presStyleLbl="revTx" presStyleIdx="1" presStyleCnt="3">
        <dgm:presLayoutVars>
          <dgm:bulletEnabled val="1"/>
        </dgm:presLayoutVars>
      </dgm:prSet>
      <dgm:spPr/>
    </dgm:pt>
    <dgm:pt modelId="{9CA3ED27-6BA5-4042-80AC-9F741B100105}" type="pres">
      <dgm:prSet presAssocID="{7DAE7B2E-03F6-485B-8D56-2276D2BFF342}" presName="circleB" presStyleLbl="node1" presStyleIdx="1" presStyleCnt="3"/>
      <dgm:spPr/>
    </dgm:pt>
    <dgm:pt modelId="{7732F121-BF55-4502-8C77-E4BA57A4A69B}" type="pres">
      <dgm:prSet presAssocID="{7DAE7B2E-03F6-485B-8D56-2276D2BFF342}" presName="spaceB" presStyleCnt="0"/>
      <dgm:spPr/>
    </dgm:pt>
    <dgm:pt modelId="{EBA2BE03-718E-48DA-9CA6-5E7816011007}" type="pres">
      <dgm:prSet presAssocID="{FEADFD8C-CB61-46A3-9032-41CCA9180087}" presName="space" presStyleCnt="0"/>
      <dgm:spPr/>
    </dgm:pt>
    <dgm:pt modelId="{9F776F35-F7C2-4DAB-8C61-010772A2E505}" type="pres">
      <dgm:prSet presAssocID="{C5B21448-10CA-4C03-8203-6970A995B045}" presName="compositeA" presStyleCnt="0"/>
      <dgm:spPr/>
    </dgm:pt>
    <dgm:pt modelId="{98F95083-B764-4D87-8404-84D30BE4E111}" type="pres">
      <dgm:prSet presAssocID="{C5B21448-10CA-4C03-8203-6970A995B045}" presName="textA" presStyleLbl="revTx" presStyleIdx="2" presStyleCnt="3">
        <dgm:presLayoutVars>
          <dgm:bulletEnabled val="1"/>
        </dgm:presLayoutVars>
      </dgm:prSet>
      <dgm:spPr/>
    </dgm:pt>
    <dgm:pt modelId="{784039EA-8B6B-4023-BF8B-C694BD6DC3CA}" type="pres">
      <dgm:prSet presAssocID="{C5B21448-10CA-4C03-8203-6970A995B045}" presName="circleA" presStyleLbl="node1" presStyleIdx="2" presStyleCnt="3"/>
      <dgm:spPr/>
    </dgm:pt>
    <dgm:pt modelId="{498F7F2F-D2FA-4672-835C-CC48D1E3ACD4}" type="pres">
      <dgm:prSet presAssocID="{C5B21448-10CA-4C03-8203-6970A995B045}" presName="spaceA" presStyleCnt="0"/>
      <dgm:spPr/>
    </dgm:pt>
  </dgm:ptLst>
  <dgm:cxnLst>
    <dgm:cxn modelId="{F4FF9602-EB3A-4176-8D96-0D4F30330C5B}" type="presOf" srcId="{C5B21448-10CA-4C03-8203-6970A995B045}" destId="{98F95083-B764-4D87-8404-84D30BE4E111}" srcOrd="0" destOrd="0" presId="urn:microsoft.com/office/officeart/2005/8/layout/hProcess11"/>
    <dgm:cxn modelId="{74CC5F33-A28C-46CA-8555-B3C3887A1930}" srcId="{8F8DE0B9-5B1D-4BD6-B86B-3A87DEC90CDB}" destId="{C5B21448-10CA-4C03-8203-6970A995B045}" srcOrd="2" destOrd="0" parTransId="{07560E52-48C0-4373-A7EC-A52B14905E79}" sibTransId="{B9CE0A07-B475-471E-B2A9-6E07C1DE8CFE}"/>
    <dgm:cxn modelId="{1A062E43-3B2D-496B-8A0A-9BAC07446F0F}" type="presOf" srcId="{F33654E0-4210-41CD-9454-70410CF27772}" destId="{6C76A1F1-7AEC-4800-A294-EE755A4933F7}" srcOrd="0" destOrd="0" presId="urn:microsoft.com/office/officeart/2005/8/layout/hProcess11"/>
    <dgm:cxn modelId="{5BAC0B5B-DD93-45E5-A1B4-E73701582C59}" srcId="{8F8DE0B9-5B1D-4BD6-B86B-3A87DEC90CDB}" destId="{7DAE7B2E-03F6-485B-8D56-2276D2BFF342}" srcOrd="1" destOrd="0" parTransId="{73D41C44-AE61-4C13-8467-7922BFEFB1A3}" sibTransId="{FEADFD8C-CB61-46A3-9032-41CCA9180087}"/>
    <dgm:cxn modelId="{7AFEF969-A191-4911-9BAE-570C69E0DC7D}" type="presOf" srcId="{8F8DE0B9-5B1D-4BD6-B86B-3A87DEC90CDB}" destId="{C92CD811-6C7F-4403-85B3-8A039D4297DA}" srcOrd="0" destOrd="0" presId="urn:microsoft.com/office/officeart/2005/8/layout/hProcess11"/>
    <dgm:cxn modelId="{77ACE497-45B7-4EEB-A2ED-6576383AC982}" srcId="{8F8DE0B9-5B1D-4BD6-B86B-3A87DEC90CDB}" destId="{F33654E0-4210-41CD-9454-70410CF27772}" srcOrd="0" destOrd="0" parTransId="{9982849F-BF32-4DD5-B04A-BDBD473AA5C8}" sibTransId="{3685A9F4-6360-43EC-B83E-E8A2BFD0D406}"/>
    <dgm:cxn modelId="{D3E781DC-2322-4C5A-8F8C-F50D426C55B4}" type="presOf" srcId="{7DAE7B2E-03F6-485B-8D56-2276D2BFF342}" destId="{EFC21F45-EB91-4BD3-B018-8640254640B6}" srcOrd="0" destOrd="0" presId="urn:microsoft.com/office/officeart/2005/8/layout/hProcess11"/>
    <dgm:cxn modelId="{B60D9655-4F26-4A15-9D62-510D6D1F7ADD}" type="presParOf" srcId="{C92CD811-6C7F-4403-85B3-8A039D4297DA}" destId="{31A3C561-864D-4FB5-8D28-772515CD1C62}" srcOrd="0" destOrd="0" presId="urn:microsoft.com/office/officeart/2005/8/layout/hProcess11"/>
    <dgm:cxn modelId="{65A9DC73-BAA8-418B-BE54-591DB8D10404}" type="presParOf" srcId="{C92CD811-6C7F-4403-85B3-8A039D4297DA}" destId="{53CC090D-E1A0-4AD5-BA24-22A612344343}" srcOrd="1" destOrd="0" presId="urn:microsoft.com/office/officeart/2005/8/layout/hProcess11"/>
    <dgm:cxn modelId="{F556BE11-DBE1-4764-B15C-CBA0869D264D}" type="presParOf" srcId="{53CC090D-E1A0-4AD5-BA24-22A612344343}" destId="{BE2207DB-0ACD-405C-9548-EE1734F7A70F}" srcOrd="0" destOrd="0" presId="urn:microsoft.com/office/officeart/2005/8/layout/hProcess11"/>
    <dgm:cxn modelId="{F582995F-8173-4CB9-8A73-F6B30636BAE9}" type="presParOf" srcId="{BE2207DB-0ACD-405C-9548-EE1734F7A70F}" destId="{6C76A1F1-7AEC-4800-A294-EE755A4933F7}" srcOrd="0" destOrd="0" presId="urn:microsoft.com/office/officeart/2005/8/layout/hProcess11"/>
    <dgm:cxn modelId="{EE9D2848-3AFE-464D-B9BE-10994FC77DD0}" type="presParOf" srcId="{BE2207DB-0ACD-405C-9548-EE1734F7A70F}" destId="{355AE1A2-29A4-46D5-971F-C203BB52E646}" srcOrd="1" destOrd="0" presId="urn:microsoft.com/office/officeart/2005/8/layout/hProcess11"/>
    <dgm:cxn modelId="{BB5BDFD1-C019-4D20-B607-677B7E9540CD}" type="presParOf" srcId="{BE2207DB-0ACD-405C-9548-EE1734F7A70F}" destId="{43F0BEF9-FD46-4FB5-BB44-4EF988F4342C}" srcOrd="2" destOrd="0" presId="urn:microsoft.com/office/officeart/2005/8/layout/hProcess11"/>
    <dgm:cxn modelId="{718E8BDC-77C8-493C-824D-7A1399E142A1}" type="presParOf" srcId="{53CC090D-E1A0-4AD5-BA24-22A612344343}" destId="{BFC0D9A4-061A-4282-9630-E8A4BFD0995F}" srcOrd="1" destOrd="0" presId="urn:microsoft.com/office/officeart/2005/8/layout/hProcess11"/>
    <dgm:cxn modelId="{10E1DFDF-0B89-479A-B824-E38947E5019F}" type="presParOf" srcId="{53CC090D-E1A0-4AD5-BA24-22A612344343}" destId="{53D57983-0B51-41B8-8B3D-FC4F656E2AA6}" srcOrd="2" destOrd="0" presId="urn:microsoft.com/office/officeart/2005/8/layout/hProcess11"/>
    <dgm:cxn modelId="{59182E81-3B5D-4CB0-B00D-CE01481CC693}" type="presParOf" srcId="{53D57983-0B51-41B8-8B3D-FC4F656E2AA6}" destId="{EFC21F45-EB91-4BD3-B018-8640254640B6}" srcOrd="0" destOrd="0" presId="urn:microsoft.com/office/officeart/2005/8/layout/hProcess11"/>
    <dgm:cxn modelId="{A66F5B4E-34F4-40CE-8936-025F7838B9C0}" type="presParOf" srcId="{53D57983-0B51-41B8-8B3D-FC4F656E2AA6}" destId="{9CA3ED27-6BA5-4042-80AC-9F741B100105}" srcOrd="1" destOrd="0" presId="urn:microsoft.com/office/officeart/2005/8/layout/hProcess11"/>
    <dgm:cxn modelId="{D9204C4A-3444-4301-93B6-FC71AEC06C6D}" type="presParOf" srcId="{53D57983-0B51-41B8-8B3D-FC4F656E2AA6}" destId="{7732F121-BF55-4502-8C77-E4BA57A4A69B}" srcOrd="2" destOrd="0" presId="urn:microsoft.com/office/officeart/2005/8/layout/hProcess11"/>
    <dgm:cxn modelId="{C59428C6-A7FC-43F8-B6A5-ED2CE50B4CE8}" type="presParOf" srcId="{53CC090D-E1A0-4AD5-BA24-22A612344343}" destId="{EBA2BE03-718E-48DA-9CA6-5E7816011007}" srcOrd="3" destOrd="0" presId="urn:microsoft.com/office/officeart/2005/8/layout/hProcess11"/>
    <dgm:cxn modelId="{40F074D9-F5F5-4C87-A75B-B6DCAC2E7CD7}" type="presParOf" srcId="{53CC090D-E1A0-4AD5-BA24-22A612344343}" destId="{9F776F35-F7C2-4DAB-8C61-010772A2E505}" srcOrd="4" destOrd="0" presId="urn:microsoft.com/office/officeart/2005/8/layout/hProcess11"/>
    <dgm:cxn modelId="{B9C292AB-84D7-4F83-A40F-77C780570B46}" type="presParOf" srcId="{9F776F35-F7C2-4DAB-8C61-010772A2E505}" destId="{98F95083-B764-4D87-8404-84D30BE4E111}" srcOrd="0" destOrd="0" presId="urn:microsoft.com/office/officeart/2005/8/layout/hProcess11"/>
    <dgm:cxn modelId="{D60DE15E-4295-44BA-9815-78FE2CFC090E}" type="presParOf" srcId="{9F776F35-F7C2-4DAB-8C61-010772A2E505}" destId="{784039EA-8B6B-4023-BF8B-C694BD6DC3CA}" srcOrd="1" destOrd="0" presId="urn:microsoft.com/office/officeart/2005/8/layout/hProcess11"/>
    <dgm:cxn modelId="{A9BF0960-4DDA-4ADB-BB42-67AD053AFF1E}" type="presParOf" srcId="{9F776F35-F7C2-4DAB-8C61-010772A2E505}" destId="{498F7F2F-D2FA-4672-835C-CC48D1E3ACD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2984A-578D-4769-AF87-560E180A0986}">
      <dsp:nvSpPr>
        <dsp:cNvPr id="0" name=""/>
        <dsp:cNvSpPr/>
      </dsp:nvSpPr>
      <dsp:spPr>
        <a:xfrm>
          <a:off x="1246841" y="609620"/>
          <a:ext cx="4992624" cy="4992624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 Protection</a:t>
          </a:r>
        </a:p>
      </dsp:txBody>
      <dsp:txXfrm>
        <a:off x="3796645" y="1144544"/>
        <a:ext cx="1456182" cy="1069848"/>
      </dsp:txXfrm>
    </dsp:sp>
    <dsp:sp modelId="{0F00C2BA-1198-4126-A06B-099F15B9D32F}">
      <dsp:nvSpPr>
        <dsp:cNvPr id="0" name=""/>
        <dsp:cNvSpPr/>
      </dsp:nvSpPr>
      <dsp:spPr>
        <a:xfrm>
          <a:off x="1239393" y="604166"/>
          <a:ext cx="4992624" cy="4992624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Prosecution</a:t>
          </a:r>
        </a:p>
      </dsp:txBody>
      <dsp:txXfrm>
        <a:off x="4656963" y="2595272"/>
        <a:ext cx="1509674" cy="1010412"/>
      </dsp:txXfrm>
    </dsp:sp>
    <dsp:sp modelId="{8C8A96AF-07B0-4228-A424-83B58068312C}">
      <dsp:nvSpPr>
        <dsp:cNvPr id="0" name=""/>
        <dsp:cNvSpPr/>
      </dsp:nvSpPr>
      <dsp:spPr>
        <a:xfrm>
          <a:off x="1239393" y="604166"/>
          <a:ext cx="4992624" cy="4992624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Law Enforcement</a:t>
          </a:r>
        </a:p>
      </dsp:txBody>
      <dsp:txXfrm>
        <a:off x="3789197" y="3992018"/>
        <a:ext cx="1456182" cy="1069848"/>
      </dsp:txXfrm>
    </dsp:sp>
    <dsp:sp modelId="{15389334-96D5-4BE9-8D9A-E8CA441682DD}">
      <dsp:nvSpPr>
        <dsp:cNvPr id="0" name=""/>
        <dsp:cNvSpPr/>
      </dsp:nvSpPr>
      <dsp:spPr>
        <a:xfrm>
          <a:off x="1239393" y="604166"/>
          <a:ext cx="4992624" cy="4992624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Medical</a:t>
          </a:r>
        </a:p>
      </dsp:txBody>
      <dsp:txXfrm>
        <a:off x="2226030" y="3992018"/>
        <a:ext cx="1456182" cy="1069848"/>
      </dsp:txXfrm>
    </dsp:sp>
    <dsp:sp modelId="{50730915-5674-4ECC-BC8A-181881FFE1DD}">
      <dsp:nvSpPr>
        <dsp:cNvPr id="0" name=""/>
        <dsp:cNvSpPr/>
      </dsp:nvSpPr>
      <dsp:spPr>
        <a:xfrm>
          <a:off x="1239393" y="604166"/>
          <a:ext cx="4992624" cy="4992624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Mental Health</a:t>
          </a:r>
        </a:p>
      </dsp:txBody>
      <dsp:txXfrm>
        <a:off x="1316659" y="2595272"/>
        <a:ext cx="1509674" cy="1010412"/>
      </dsp:txXfrm>
    </dsp:sp>
    <dsp:sp modelId="{90C3BF17-267F-42E6-AF1A-AEC99C612DFF}">
      <dsp:nvSpPr>
        <dsp:cNvPr id="0" name=""/>
        <dsp:cNvSpPr/>
      </dsp:nvSpPr>
      <dsp:spPr>
        <a:xfrm>
          <a:off x="1239393" y="604166"/>
          <a:ext cx="4992624" cy="4992624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Victim Advocacy</a:t>
          </a:r>
        </a:p>
      </dsp:txBody>
      <dsp:txXfrm>
        <a:off x="2226030" y="1139090"/>
        <a:ext cx="1456182" cy="1069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37AF-B830-4890-A509-082BFA9E6FC7}">
      <dsp:nvSpPr>
        <dsp:cNvPr id="0" name=""/>
        <dsp:cNvSpPr/>
      </dsp:nvSpPr>
      <dsp:spPr>
        <a:xfrm>
          <a:off x="3552307" y="3962603"/>
          <a:ext cx="1805362" cy="1599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Local CAC/MDT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(National CAC)</a:t>
          </a:r>
        </a:p>
      </dsp:txBody>
      <dsp:txXfrm>
        <a:off x="3816696" y="4196917"/>
        <a:ext cx="1276584" cy="1131368"/>
      </dsp:txXfrm>
    </dsp:sp>
    <dsp:sp modelId="{3F3E1177-ABD8-4033-AEE2-A4750521A5A6}">
      <dsp:nvSpPr>
        <dsp:cNvPr id="0" name=""/>
        <dsp:cNvSpPr/>
      </dsp:nvSpPr>
      <dsp:spPr>
        <a:xfrm rot="13697233">
          <a:off x="-362701" y="1939451"/>
          <a:ext cx="5189093" cy="9000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D0191-2077-49EC-88F9-A911861D194F}">
      <dsp:nvSpPr>
        <dsp:cNvPr id="0" name=""/>
        <dsp:cNvSpPr/>
      </dsp:nvSpPr>
      <dsp:spPr>
        <a:xfrm>
          <a:off x="76206" y="76185"/>
          <a:ext cx="2374030" cy="1013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National Children’s Alliance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(Washington, DC)</a:t>
          </a:r>
        </a:p>
      </dsp:txBody>
      <dsp:txXfrm>
        <a:off x="105900" y="105879"/>
        <a:ext cx="2314642" cy="954436"/>
      </dsp:txXfrm>
    </dsp:sp>
    <dsp:sp modelId="{AB005118-D400-49B3-AE00-34B33ABBFB80}">
      <dsp:nvSpPr>
        <dsp:cNvPr id="0" name=""/>
        <dsp:cNvSpPr/>
      </dsp:nvSpPr>
      <dsp:spPr>
        <a:xfrm rot="16096731">
          <a:off x="2261556" y="1698826"/>
          <a:ext cx="4117546" cy="8973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2585F-68DD-43A6-8E44-F1CB8F975BDE}">
      <dsp:nvSpPr>
        <dsp:cNvPr id="0" name=""/>
        <dsp:cNvSpPr/>
      </dsp:nvSpPr>
      <dsp:spPr>
        <a:xfrm>
          <a:off x="2971783" y="0"/>
          <a:ext cx="2713777" cy="1117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Regional Children’s Advocacy Centers (Housed at 4 CACs around US)</a:t>
          </a:r>
        </a:p>
      </dsp:txBody>
      <dsp:txXfrm>
        <a:off x="3004522" y="32739"/>
        <a:ext cx="2648299" cy="1052329"/>
      </dsp:txXfrm>
    </dsp:sp>
    <dsp:sp modelId="{909F165F-C552-4EBB-B079-3A6DC21B9F10}">
      <dsp:nvSpPr>
        <dsp:cNvPr id="0" name=""/>
        <dsp:cNvSpPr/>
      </dsp:nvSpPr>
      <dsp:spPr>
        <a:xfrm rot="18221152">
          <a:off x="4098101" y="2169016"/>
          <a:ext cx="3885202" cy="9403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5D5A0-8D4E-4135-97C7-A3670232EE78}">
      <dsp:nvSpPr>
        <dsp:cNvPr id="0" name=""/>
        <dsp:cNvSpPr/>
      </dsp:nvSpPr>
      <dsp:spPr>
        <a:xfrm>
          <a:off x="6006625" y="72610"/>
          <a:ext cx="2375573" cy="1160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Chapters (of NCA)</a:t>
          </a:r>
        </a:p>
      </dsp:txBody>
      <dsp:txXfrm>
        <a:off x="6040612" y="106597"/>
        <a:ext cx="2307599" cy="1092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C12D7-7BBA-47FD-9876-41819F0BE925}">
      <dsp:nvSpPr>
        <dsp:cNvPr id="0" name=""/>
        <dsp:cNvSpPr/>
      </dsp:nvSpPr>
      <dsp:spPr>
        <a:xfrm>
          <a:off x="0" y="1485900"/>
          <a:ext cx="8153400" cy="19812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4DFC9-2FB7-4C44-BAE9-1701C0CC9233}">
      <dsp:nvSpPr>
        <dsp:cNvPr id="0" name=""/>
        <dsp:cNvSpPr/>
      </dsp:nvSpPr>
      <dsp:spPr>
        <a:xfrm>
          <a:off x="3672" y="0"/>
          <a:ext cx="1766437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1999 – Summers County CAC first Associate Member of National Children’s Alliance</a:t>
          </a:r>
        </a:p>
      </dsp:txBody>
      <dsp:txXfrm>
        <a:off x="3672" y="0"/>
        <a:ext cx="1766437" cy="1981200"/>
      </dsp:txXfrm>
    </dsp:sp>
    <dsp:sp modelId="{E9E06A51-005D-4716-9A6D-7D7ECFF279DE}">
      <dsp:nvSpPr>
        <dsp:cNvPr id="0" name=""/>
        <dsp:cNvSpPr/>
      </dsp:nvSpPr>
      <dsp:spPr>
        <a:xfrm>
          <a:off x="639241" y="2228849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10EFC-E74E-42B9-A995-35A62C133964}">
      <dsp:nvSpPr>
        <dsp:cNvPr id="0" name=""/>
        <dsp:cNvSpPr/>
      </dsp:nvSpPr>
      <dsp:spPr>
        <a:xfrm>
          <a:off x="1858431" y="2971800"/>
          <a:ext cx="1766437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2001 – group began to meet in Southeast WV</a:t>
          </a:r>
        </a:p>
      </dsp:txBody>
      <dsp:txXfrm>
        <a:off x="1858431" y="2971800"/>
        <a:ext cx="1766437" cy="1981200"/>
      </dsp:txXfrm>
    </dsp:sp>
    <dsp:sp modelId="{0F8DD544-B8AC-48DC-A6E1-CDD792178B79}">
      <dsp:nvSpPr>
        <dsp:cNvPr id="0" name=""/>
        <dsp:cNvSpPr/>
      </dsp:nvSpPr>
      <dsp:spPr>
        <a:xfrm>
          <a:off x="2494000" y="2228849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89A2-C93A-48C4-BAE6-AF2FC7C54704}">
      <dsp:nvSpPr>
        <dsp:cNvPr id="0" name=""/>
        <dsp:cNvSpPr/>
      </dsp:nvSpPr>
      <dsp:spPr>
        <a:xfrm>
          <a:off x="3713190" y="0"/>
          <a:ext cx="1766437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2003 – group expanded statewide to form West Virginia Child Advocacy Network</a:t>
          </a:r>
        </a:p>
      </dsp:txBody>
      <dsp:txXfrm>
        <a:off x="3713190" y="0"/>
        <a:ext cx="1766437" cy="1981200"/>
      </dsp:txXfrm>
    </dsp:sp>
    <dsp:sp modelId="{7C6889F5-66C0-418D-A14D-79AD94A64615}">
      <dsp:nvSpPr>
        <dsp:cNvPr id="0" name=""/>
        <dsp:cNvSpPr/>
      </dsp:nvSpPr>
      <dsp:spPr>
        <a:xfrm>
          <a:off x="4348759" y="2228849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E1282-5A55-421C-82B3-162F9EFF11AB}">
      <dsp:nvSpPr>
        <dsp:cNvPr id="0" name=""/>
        <dsp:cNvSpPr/>
      </dsp:nvSpPr>
      <dsp:spPr>
        <a:xfrm>
          <a:off x="5567950" y="2971800"/>
          <a:ext cx="1766437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2006 (Fall) – first two CACs accredited by National Children’s Alliance (Lewisburg and Fayetteville)</a:t>
          </a:r>
        </a:p>
      </dsp:txBody>
      <dsp:txXfrm>
        <a:off x="5567950" y="2971800"/>
        <a:ext cx="1766437" cy="1981200"/>
      </dsp:txXfrm>
    </dsp:sp>
    <dsp:sp modelId="{B904CAE1-9800-4B31-B450-165B9B40B71E}">
      <dsp:nvSpPr>
        <dsp:cNvPr id="0" name=""/>
        <dsp:cNvSpPr/>
      </dsp:nvSpPr>
      <dsp:spPr>
        <a:xfrm>
          <a:off x="6203518" y="2228849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C561-864D-4FB5-8D28-772515CD1C62}">
      <dsp:nvSpPr>
        <dsp:cNvPr id="0" name=""/>
        <dsp:cNvSpPr/>
      </dsp:nvSpPr>
      <dsp:spPr>
        <a:xfrm>
          <a:off x="0" y="1348740"/>
          <a:ext cx="81534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6A1F1-7AEC-4800-A294-EE755A4933F7}">
      <dsp:nvSpPr>
        <dsp:cNvPr id="0" name=""/>
        <dsp:cNvSpPr/>
      </dsp:nvSpPr>
      <dsp:spPr>
        <a:xfrm>
          <a:off x="3583" y="0"/>
          <a:ext cx="2364804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(Winter) – WVCAN incorporated, gained membership with National Children’s Alliance</a:t>
          </a:r>
        </a:p>
      </dsp:txBody>
      <dsp:txXfrm>
        <a:off x="3583" y="0"/>
        <a:ext cx="2364804" cy="1798320"/>
      </dsp:txXfrm>
    </dsp:sp>
    <dsp:sp modelId="{355AE1A2-29A4-46D5-971F-C203BB52E646}">
      <dsp:nvSpPr>
        <dsp:cNvPr id="0" name=""/>
        <dsp:cNvSpPr/>
      </dsp:nvSpPr>
      <dsp:spPr>
        <a:xfrm>
          <a:off x="961195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21F45-EB91-4BD3-B018-8640254640B6}">
      <dsp:nvSpPr>
        <dsp:cNvPr id="0" name=""/>
        <dsp:cNvSpPr/>
      </dsp:nvSpPr>
      <dsp:spPr>
        <a:xfrm>
          <a:off x="2486627" y="2697480"/>
          <a:ext cx="2364804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2007 – CACs defined in state code</a:t>
          </a:r>
        </a:p>
      </dsp:txBody>
      <dsp:txXfrm>
        <a:off x="2486627" y="2697480"/>
        <a:ext cx="2364804" cy="1798320"/>
      </dsp:txXfrm>
    </dsp:sp>
    <dsp:sp modelId="{9CA3ED27-6BA5-4042-80AC-9F741B100105}">
      <dsp:nvSpPr>
        <dsp:cNvPr id="0" name=""/>
        <dsp:cNvSpPr/>
      </dsp:nvSpPr>
      <dsp:spPr>
        <a:xfrm>
          <a:off x="3444240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95083-B764-4D87-8404-84D30BE4E111}">
      <dsp:nvSpPr>
        <dsp:cNvPr id="0" name=""/>
        <dsp:cNvSpPr/>
      </dsp:nvSpPr>
      <dsp:spPr>
        <a:xfrm>
          <a:off x="4969672" y="0"/>
          <a:ext cx="2364804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2008 – CACs obtained first state funding, first WVCAN staff hired</a:t>
          </a:r>
        </a:p>
      </dsp:txBody>
      <dsp:txXfrm>
        <a:off x="4969672" y="0"/>
        <a:ext cx="2364804" cy="1798320"/>
      </dsp:txXfrm>
    </dsp:sp>
    <dsp:sp modelId="{784039EA-8B6B-4023-BF8B-C694BD6DC3CA}">
      <dsp:nvSpPr>
        <dsp:cNvPr id="0" name=""/>
        <dsp:cNvSpPr/>
      </dsp:nvSpPr>
      <dsp:spPr>
        <a:xfrm>
          <a:off x="5927284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67AB9B-8627-41C0-B08E-3D48F091A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Grace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FE9D2-FACE-4CB0-A10A-B20000FF1C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3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Non-CPS</a:t>
            </a:r>
            <a:r>
              <a:rPr lang="en-US" baseline="0" dirty="0"/>
              <a:t> ref. ‘Screened Out’. Example here of outside the home abuse.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E4FD-45F3-49D0-9547-52DEFD0CD3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Caitlin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7AB9B-8627-41C0-B08E-3D48F091A7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DB1130-8A8E-430B-A9C4-7DA758211D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7AB9B-8627-41C0-B08E-3D48F091A7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Grace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FEA74-2C46-41DC-98C8-29C930A21E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1A333-3C2A-4631-B1FD-A0E2328196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2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FAE8C5-374F-44D5-B15F-5AE650474F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F9291-7D9C-434C-A405-02723A1D92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D9F56BB4-952E-42CC-BA96-5DF39590FE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258D88-EAE4-4F1F-B2FC-C5085E0847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07D2DF-78C8-431D-A2A8-6001B3A494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1E22860-8FE3-4267-9278-7DDC32AC9D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FF231AB-D5B5-49EA-85A4-2553D3B6C3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808F23-E1D7-450E-9F88-E4913078C2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68E92B-468D-405F-8691-BDC1BB09D7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035DF2-4C2F-4D50-B421-8F555542CA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888603" cy="888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5D0587F-609F-45E4-8CEF-F9E01327CB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6DD733-8998-4CC5-A828-474405F9D4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724400"/>
            <a:ext cx="6477000" cy="9865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Child Advocacy Centers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Virginia Child Advocacy Network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Accreditation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Multidisciplinary Team</a:t>
            </a:r>
          </a:p>
          <a:p>
            <a:r>
              <a:rPr lang="en-US" dirty="0"/>
              <a:t>Cultural Competency</a:t>
            </a:r>
          </a:p>
          <a:p>
            <a:r>
              <a:rPr lang="en-US" dirty="0"/>
              <a:t>Forensic Interviews</a:t>
            </a:r>
          </a:p>
          <a:p>
            <a:r>
              <a:rPr lang="en-US" dirty="0"/>
              <a:t>Medical Evaluations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Victim Advocacy</a:t>
            </a:r>
          </a:p>
          <a:p>
            <a:r>
              <a:rPr lang="en-US" dirty="0"/>
              <a:t>Organizational Capacity</a:t>
            </a:r>
          </a:p>
          <a:p>
            <a:r>
              <a:rPr lang="en-US" dirty="0"/>
              <a:t>Case Review</a:t>
            </a:r>
          </a:p>
          <a:p>
            <a:r>
              <a:rPr lang="en-US" dirty="0"/>
              <a:t>Case Tracking</a:t>
            </a:r>
          </a:p>
          <a:p>
            <a:r>
              <a:rPr lang="en-US" dirty="0"/>
              <a:t>Child-Friendly Facility</a:t>
            </a:r>
          </a:p>
        </p:txBody>
      </p:sp>
    </p:spTree>
    <p:extLst>
      <p:ext uri="{BB962C8B-B14F-4D97-AF65-F5344CB8AC3E}">
        <p14:creationId xmlns:p14="http://schemas.microsoft.com/office/powerpoint/2010/main" val="241880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 in West Virginia…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11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 in West Virginia…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95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 accredited CACs; 4 counties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(Prior to State Funding)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33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 accredited CACs; 7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319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6 accredited CACs; 10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12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8 accredited CACs; 15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48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9 accredited CACs; 17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637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14 accredited CACs; 25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16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17 accredited CACs; 29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33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 Victimization in WV FY 2018-19 </a:t>
            </a:r>
          </a:p>
        </p:txBody>
      </p:sp>
      <p:pic>
        <p:nvPicPr>
          <p:cNvPr id="4098" name="Picture 2" descr="C:\Users\WVCAN4\AppData\Local\Microsoft\Windows\Temporary Internet Files\Content.IE5\4O7NVA5D\MP900448305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411" y="2438400"/>
            <a:ext cx="23805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VCAN4\AppData\Local\Microsoft\Windows\Temporary Internet Files\Content.IE5\40659QT6\MP900442459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675" y="24384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2,721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1,820	</a:t>
            </a:r>
          </a:p>
        </p:txBody>
      </p:sp>
    </p:spTree>
    <p:extLst>
      <p:ext uri="{BB962C8B-B14F-4D97-AF65-F5344CB8AC3E}">
        <p14:creationId xmlns:p14="http://schemas.microsoft.com/office/powerpoint/2010/main" val="5781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44 counties officially served by 21 CACs; growth plan to serve rest of state in next 6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Growth/Expansion Efforts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30514-A41D-F447-81A7-403A781D7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223478"/>
            <a:ext cx="4841543" cy="42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Served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1200658"/>
              </p:ext>
            </p:extLst>
          </p:nvPr>
        </p:nvGraphicFramePr>
        <p:xfrm>
          <a:off x="2362200" y="1752600"/>
          <a:ext cx="6400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28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Outcomes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en-US" b="1" u="sng" dirty="0"/>
              <a:t>Every single study</a:t>
            </a:r>
            <a:r>
              <a:rPr lang="en-US" b="1" dirty="0"/>
              <a:t> </a:t>
            </a:r>
            <a:r>
              <a:rPr lang="en-US" dirty="0"/>
              <a:t>on the effectiveness of CACs has positively supported the model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What we know: 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The child’s experience</a:t>
            </a:r>
          </a:p>
          <a:p>
            <a:pPr lvl="2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Consistent and fast follow-up to abuse reports</a:t>
            </a:r>
          </a:p>
          <a:p>
            <a:pPr lvl="2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Effective medical and mental health services</a:t>
            </a:r>
          </a:p>
          <a:p>
            <a:pPr lvl="2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Continuity between investigative and treatment processes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The non-offending caregiver’s experience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Each discipline’s experience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The community’s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31192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Benefits of a Coordinated Response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CAC communities demonstrated</a:t>
            </a:r>
            <a:r>
              <a:rPr lang="en-US" sz="2400" baseline="30000" dirty="0"/>
              <a:t>1</a:t>
            </a:r>
            <a:r>
              <a:rPr lang="en-US" sz="24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Significantly higher rates of coordinated investigations between law enforcement and CPS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Team forensic interviews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Case Review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Recording of forensic interview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Interviews in child-friendly settings</a:t>
            </a:r>
          </a:p>
        </p:txBody>
      </p:sp>
    </p:spTree>
    <p:extLst>
      <p:ext uri="{BB962C8B-B14F-4D97-AF65-F5344CB8AC3E}">
        <p14:creationId xmlns:p14="http://schemas.microsoft.com/office/powerpoint/2010/main" val="100343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Caregivers whose children were seen at the CAC</a:t>
            </a:r>
            <a:r>
              <a:rPr lang="en-US" sz="2400" baseline="30000" dirty="0"/>
              <a:t>2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+mn-lt"/>
              </a:rPr>
              <a:t>Higher</a:t>
            </a:r>
            <a:r>
              <a:rPr lang="en-US" sz="2400" dirty="0">
                <a:latin typeface="+mn-lt"/>
              </a:rPr>
              <a:t> rates of satisfaction than caregivers whose children were seen at the comparison sites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Significantly more satisfied </a:t>
            </a:r>
            <a:r>
              <a:rPr lang="en-US" sz="2400" dirty="0">
                <a:latin typeface="+mn-lt"/>
              </a:rPr>
              <a:t>with the interview experience than caregivers from the comparison samples</a:t>
            </a:r>
          </a:p>
          <a:p>
            <a:pPr marL="0" lvl="1" indent="0">
              <a:spcBef>
                <a:spcPts val="0"/>
              </a:spcBef>
              <a:defRPr/>
            </a:pPr>
            <a:endParaRPr lang="en-US" sz="2400" i="0" dirty="0">
              <a:latin typeface="+mn-lt"/>
            </a:endParaRPr>
          </a:p>
          <a:p>
            <a:pPr marL="0" lvl="1" indent="0">
              <a:spcBef>
                <a:spcPts val="0"/>
              </a:spcBef>
              <a:defRPr/>
            </a:pPr>
            <a:r>
              <a:rPr lang="en-US" sz="2400" i="0" dirty="0">
                <a:latin typeface="+mn-lt"/>
              </a:rPr>
              <a:t>   Children who were seen at the CAC:</a:t>
            </a:r>
          </a:p>
          <a:p>
            <a:pPr marL="742950" lvl="2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Significantly more described themselves as being “not at all” or “not very” scared</a:t>
            </a:r>
            <a:r>
              <a:rPr lang="en-US" sz="2400" dirty="0"/>
              <a:t> versus kids from the comparison communities</a:t>
            </a:r>
          </a:p>
        </p:txBody>
      </p:sp>
    </p:spTree>
    <p:extLst>
      <p:ext uri="{BB962C8B-B14F-4D97-AF65-F5344CB8AC3E}">
        <p14:creationId xmlns:p14="http://schemas.microsoft.com/office/powerpoint/2010/main" val="4172013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to Medical Care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Children served at CAC were much more likely to receive forensic medical exam</a:t>
            </a:r>
            <a:r>
              <a:rPr lang="en-US" sz="2800" baseline="30000" dirty="0"/>
              <a:t>3</a:t>
            </a:r>
            <a:r>
              <a:rPr lang="en-US" sz="28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No penetration in abuse disclosure - </a:t>
            </a:r>
            <a:r>
              <a:rPr lang="en-US" sz="2800" b="1" dirty="0">
                <a:latin typeface="+mn-lt"/>
              </a:rPr>
              <a:t>4 times more likely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Penetration in abuse disclosure - </a:t>
            </a:r>
            <a:r>
              <a:rPr lang="en-US" sz="2800" b="1" dirty="0">
                <a:latin typeface="+mn-lt"/>
              </a:rPr>
              <a:t>1.5 times more likely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091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Processing Time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Charging decision in child sexual abuse cases</a:t>
            </a:r>
            <a:r>
              <a:rPr lang="en-US" sz="2800" baseline="30000" dirty="0"/>
              <a:t>4</a:t>
            </a:r>
            <a:r>
              <a:rPr lang="en-US" sz="28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Cases seen at the CAC had a significantly faster charging decision:</a:t>
            </a:r>
          </a:p>
          <a:p>
            <a:pPr lvl="2"/>
            <a:endParaRPr lang="en-US" sz="900" dirty="0"/>
          </a:p>
          <a:p>
            <a:pPr lvl="2"/>
            <a:r>
              <a:rPr lang="en-US" sz="2800" dirty="0"/>
              <a:t>CAC Communities Studied – 80% within 1-60 days</a:t>
            </a:r>
          </a:p>
          <a:p>
            <a:pPr lvl="2"/>
            <a:r>
              <a:rPr lang="en-US" sz="2800" dirty="0"/>
              <a:t>Comparison Community Group A – 49% within 1-60 days</a:t>
            </a:r>
          </a:p>
          <a:p>
            <a:pPr lvl="2"/>
            <a:r>
              <a:rPr lang="en-US" sz="2800" dirty="0"/>
              <a:t>Comparison Community Group B – 58% within 1-60 days </a:t>
            </a:r>
          </a:p>
        </p:txBody>
      </p:sp>
    </p:spTree>
    <p:extLst>
      <p:ext uri="{BB962C8B-B14F-4D97-AF65-F5344CB8AC3E}">
        <p14:creationId xmlns:p14="http://schemas.microsoft.com/office/powerpoint/2010/main" val="3206856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Cost-Benefit Analysis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Traditional investigations were </a:t>
            </a:r>
            <a:r>
              <a:rPr lang="en-US" sz="2800" b="1" dirty="0"/>
              <a:t>36%</a:t>
            </a:r>
            <a:r>
              <a:rPr lang="en-US" sz="2800" dirty="0"/>
              <a:t> more expensive than CAC investigations.</a:t>
            </a:r>
            <a:r>
              <a:rPr lang="en-US" sz="2800" baseline="30000" dirty="0"/>
              <a:t>6</a:t>
            </a:r>
            <a:r>
              <a:rPr lang="en-US" sz="2800" dirty="0"/>
              <a:t>  </a:t>
            </a:r>
          </a:p>
          <a:p>
            <a:pPr>
              <a:defRPr/>
            </a:pPr>
            <a:r>
              <a:rPr lang="en-US" sz="2800" dirty="0"/>
              <a:t>The average per-case cost:</a:t>
            </a:r>
          </a:p>
          <a:p>
            <a:pPr lvl="1">
              <a:defRPr/>
            </a:pPr>
            <a:r>
              <a:rPr lang="en-US" sz="2800" dirty="0">
                <a:latin typeface="+mn-lt"/>
              </a:rPr>
              <a:t>CAC investigation - $2,902</a:t>
            </a:r>
          </a:p>
          <a:p>
            <a:pPr lvl="1">
              <a:defRPr/>
            </a:pPr>
            <a:r>
              <a:rPr lang="en-US" sz="2800" dirty="0">
                <a:latin typeface="+mn-lt"/>
              </a:rPr>
              <a:t>Non-CAC investigation - $3,949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267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MDT Partner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Cases less likely to fall through the cracks.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Provides avenues for investigators to gain more information about a case.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Provides opportunities to coordinate investigative duties reducing the chance of one agency inadvertently impeding the investigation for another agency.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MDT can provide the opportunity for professionals to find support for the difficult aspects of these cases.   </a:t>
            </a:r>
          </a:p>
        </p:txBody>
      </p:sp>
    </p:spTree>
    <p:extLst>
      <p:ext uri="{BB962C8B-B14F-4D97-AF65-F5344CB8AC3E}">
        <p14:creationId xmlns:p14="http://schemas.microsoft.com/office/powerpoint/2010/main" val="1185247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CACs in WV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21 CACs</a:t>
            </a:r>
          </a:p>
          <a:p>
            <a:r>
              <a:rPr lang="en-US" dirty="0"/>
              <a:t>Structure of organizations</a:t>
            </a:r>
          </a:p>
          <a:p>
            <a:pPr lvl="1"/>
            <a:r>
              <a:rPr lang="en-US" dirty="0"/>
              <a:t>Independent nonprofit</a:t>
            </a:r>
          </a:p>
          <a:p>
            <a:pPr lvl="1"/>
            <a:r>
              <a:rPr lang="en-US" dirty="0"/>
              <a:t>Umbrellaed organizations</a:t>
            </a:r>
          </a:p>
          <a:p>
            <a:pPr lvl="1"/>
            <a:r>
              <a:rPr lang="en-US" dirty="0"/>
              <a:t>Hospital-based</a:t>
            </a:r>
          </a:p>
          <a:p>
            <a:r>
              <a:rPr lang="en-US" dirty="0"/>
              <a:t>Budgets</a:t>
            </a:r>
          </a:p>
          <a:p>
            <a:r>
              <a:rPr lang="en-US" dirty="0"/>
              <a:t>Board structures</a:t>
            </a:r>
          </a:p>
          <a:p>
            <a:r>
              <a:rPr lang="en-US" dirty="0"/>
              <a:t>Scope of activity and staffing structures</a:t>
            </a:r>
          </a:p>
        </p:txBody>
      </p:sp>
    </p:spTree>
    <p:extLst>
      <p:ext uri="{BB962C8B-B14F-4D97-AF65-F5344CB8AC3E}">
        <p14:creationId xmlns:p14="http://schemas.microsoft.com/office/powerpoint/2010/main" val="330088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9"/>
          <a:stretch/>
        </p:blipFill>
        <p:spPr>
          <a:xfrm>
            <a:off x="1371600" y="0"/>
            <a:ext cx="6553200" cy="68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12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County expansions</a:t>
            </a:r>
          </a:p>
          <a:p>
            <a:r>
              <a:rPr lang="en-US" dirty="0"/>
              <a:t>Deepening of services</a:t>
            </a:r>
          </a:p>
          <a:p>
            <a:pPr lvl="1"/>
            <a:r>
              <a:rPr lang="en-US" dirty="0"/>
              <a:t>Mental Health – On-site/In-school </a:t>
            </a:r>
          </a:p>
          <a:p>
            <a:pPr lvl="1"/>
            <a:r>
              <a:rPr lang="en-US" dirty="0"/>
              <a:t>Victim Advocacy</a:t>
            </a:r>
          </a:p>
          <a:p>
            <a:pPr lvl="1"/>
            <a:r>
              <a:rPr lang="en-US" dirty="0"/>
              <a:t>Medical</a:t>
            </a:r>
          </a:p>
          <a:p>
            <a:r>
              <a:rPr lang="en-US" dirty="0"/>
              <a:t>Updating practice to meet emerging needs</a:t>
            </a:r>
          </a:p>
          <a:p>
            <a:pPr lvl="1"/>
            <a:r>
              <a:rPr lang="en-US" dirty="0"/>
              <a:t>YPSB</a:t>
            </a:r>
          </a:p>
        </p:txBody>
      </p:sp>
    </p:spTree>
    <p:extLst>
      <p:ext uri="{BB962C8B-B14F-4D97-AF65-F5344CB8AC3E}">
        <p14:creationId xmlns:p14="http://schemas.microsoft.com/office/powerpoint/2010/main" val="297483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field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51" y="2019300"/>
            <a:ext cx="7404653" cy="3354142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dirty="0"/>
              <a:t>“…These kids work so well with these advocates. They open up, they talk to these advocates, so by the time an arrest has been made and I get involved with the children and go to court, we work hand in hand. I don’t know what I’d do without them. ” </a:t>
            </a:r>
          </a:p>
          <a:p>
            <a:pPr marL="34290" indent="0">
              <a:buNone/>
            </a:pPr>
            <a:r>
              <a:rPr lang="en-US" dirty="0"/>
              <a:t>- Jeannie Christian, Advocate, Logan County Prosecutor’s Office</a:t>
            </a:r>
          </a:p>
        </p:txBody>
      </p:sp>
    </p:spTree>
    <p:extLst>
      <p:ext uri="{BB962C8B-B14F-4D97-AF65-F5344CB8AC3E}">
        <p14:creationId xmlns:p14="http://schemas.microsoft.com/office/powerpoint/2010/main" val="235899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field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5048" cy="400184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dirty="0"/>
              <a:t>“…We have different expertise but I think that fewer clients fall through the cracks because [of the advocates] that are a part of our team that communicate and work together to make sure that doesn’t happen.” </a:t>
            </a:r>
          </a:p>
          <a:p>
            <a:pPr marL="34290" indent="0">
              <a:buNone/>
            </a:pPr>
            <a:r>
              <a:rPr lang="en-US" dirty="0"/>
              <a:t>- Renee </a:t>
            </a:r>
            <a:r>
              <a:rPr lang="en-US" dirty="0" err="1"/>
              <a:t>Yokum</a:t>
            </a:r>
            <a:r>
              <a:rPr lang="en-US" dirty="0"/>
              <a:t>, Advocate, Women’s Aid in Crisis, Elkins  </a:t>
            </a:r>
          </a:p>
        </p:txBody>
      </p:sp>
    </p:spTree>
    <p:extLst>
      <p:ext uri="{BB962C8B-B14F-4D97-AF65-F5344CB8AC3E}">
        <p14:creationId xmlns:p14="http://schemas.microsoft.com/office/powerpoint/2010/main" val="811704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WVCAN?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alliance of Child Advocacy Centers</a:t>
            </a:r>
          </a:p>
          <a:p>
            <a:r>
              <a:rPr lang="en-US" dirty="0"/>
              <a:t>Provide support, guidance, assistance to CACs in all stages of development </a:t>
            </a:r>
          </a:p>
          <a:p>
            <a:r>
              <a:rPr lang="en-US" dirty="0"/>
              <a:t>Membership Benefits</a:t>
            </a:r>
          </a:p>
          <a:p>
            <a:pPr lvl="1"/>
            <a:r>
              <a:rPr lang="en-US" cap="all" dirty="0"/>
              <a:t>Community Awareness and Advocacy</a:t>
            </a:r>
            <a:endParaRPr lang="en-US" dirty="0"/>
          </a:p>
          <a:p>
            <a:pPr lvl="1"/>
            <a:r>
              <a:rPr lang="en-US" cap="all" dirty="0"/>
              <a:t>Training &amp; Technical Assistance</a:t>
            </a:r>
          </a:p>
          <a:p>
            <a:pPr lvl="1"/>
            <a:r>
              <a:rPr lang="en-US" cap="all" dirty="0"/>
              <a:t>Evaluation and Assessment</a:t>
            </a:r>
            <a:endParaRPr lang="en-US" dirty="0"/>
          </a:p>
          <a:p>
            <a:pPr lvl="1"/>
            <a:r>
              <a:rPr lang="en-US" cap="all" dirty="0"/>
              <a:t>Funding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26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/>
              <a:t>Cross, T.P., Jones, L.M., Walsh, W.A., Simone, M., &amp; </a:t>
            </a:r>
            <a:r>
              <a:rPr lang="en-US" sz="1700" dirty="0" err="1"/>
              <a:t>Kolko</a:t>
            </a:r>
            <a:r>
              <a:rPr lang="en-US" sz="1700" dirty="0"/>
              <a:t>, D.J.  (2007). Child forensic interviewing in children’s advocacy centers: Empirical data on a practice model. </a:t>
            </a:r>
            <a:r>
              <a:rPr lang="en-US" sz="1700" i="1" dirty="0"/>
              <a:t>Child Abuse and Neglect, </a:t>
            </a:r>
            <a:r>
              <a:rPr lang="en-US" sz="1700" dirty="0"/>
              <a:t>31, 1031-1052.</a:t>
            </a:r>
          </a:p>
          <a:p>
            <a:pPr marL="342900" indent="-342900">
              <a:buFontTx/>
              <a:buAutoNum type="arabicPeriod"/>
            </a:pPr>
            <a:r>
              <a:rPr lang="en-US" sz="1700" dirty="0"/>
              <a:t>Jones, L.M., Cross, T.E., Walsh, W.A., &amp; Simone, M.  (2007).  Do children’s advocacy centers improve families’ experiences of child sexual abuse investigations? </a:t>
            </a:r>
            <a:r>
              <a:rPr lang="en-US" sz="1700" i="1" dirty="0"/>
              <a:t>Child Abuse and Neglect, </a:t>
            </a:r>
            <a:r>
              <a:rPr lang="en-US" sz="1700" dirty="0"/>
              <a:t>31, 1069-1085.</a:t>
            </a:r>
          </a:p>
          <a:p>
            <a:pPr marL="342900" indent="-342900">
              <a:buFontTx/>
              <a:buAutoNum type="arabicPeriod"/>
            </a:pPr>
            <a:r>
              <a:rPr lang="en-US" sz="1700" dirty="0"/>
              <a:t>Walsh, W.A., Lippert, T., Cross, T.E., Maurice, D.M., &amp; Davison, K.S.  (2008).  Which sexual abuse victims receive a forensic medical examination? The impact of Children’s Advocacy Centers. </a:t>
            </a:r>
            <a:r>
              <a:rPr lang="en-US" sz="1700" i="1" dirty="0"/>
              <a:t>Child Abuse and Neglect, </a:t>
            </a:r>
            <a:r>
              <a:rPr lang="en-US" sz="1700" dirty="0"/>
              <a:t>31, 1053-1068.</a:t>
            </a:r>
          </a:p>
          <a:p>
            <a:pPr marL="342900" indent="-342900">
              <a:buFontTx/>
              <a:buAutoNum type="arabicPeriod"/>
            </a:pPr>
            <a:r>
              <a:rPr lang="en-US" sz="1700" dirty="0"/>
              <a:t>Walsh, W.A., Lippert, T., Cross, T.E., Maurice, D.M., &amp; Davison, K.S.  (2008).  How long to prosecute child sexual abuse for a community using a children’s advocacy center and two comparison communities? </a:t>
            </a:r>
            <a:r>
              <a:rPr lang="en-US" sz="1700" i="1" dirty="0"/>
              <a:t>Child Maltreatment, </a:t>
            </a:r>
            <a:r>
              <a:rPr lang="en-US" sz="1700" dirty="0"/>
              <a:t>13(1), 3-13.</a:t>
            </a:r>
          </a:p>
          <a:p>
            <a:pPr marL="342900" indent="-342900">
              <a:buFontTx/>
              <a:buAutoNum type="arabicPeriod"/>
            </a:pPr>
            <a:r>
              <a:rPr lang="en-US" sz="1700" dirty="0"/>
              <a:t>Miller, A. &amp; Rubin, D.  (2009). The contribution of children’s advocacy centers to felony prosecutions of child sexual abuse. </a:t>
            </a:r>
            <a:r>
              <a:rPr lang="en-US" sz="1700" i="1" dirty="0"/>
              <a:t>Child Abuse and Neglect, </a:t>
            </a:r>
            <a:r>
              <a:rPr lang="en-US" sz="1700" dirty="0"/>
              <a:t>33, 12-18.</a:t>
            </a:r>
          </a:p>
          <a:p>
            <a:pPr marL="342900" indent="-342900">
              <a:buFontTx/>
              <a:buAutoNum type="arabicPeriod"/>
            </a:pPr>
            <a:r>
              <a:rPr lang="en-US" sz="1700" dirty="0"/>
              <a:t>Formby, J., </a:t>
            </a:r>
            <a:r>
              <a:rPr lang="en-US" sz="1700" dirty="0" err="1"/>
              <a:t>Shadoin</a:t>
            </a:r>
            <a:r>
              <a:rPr lang="en-US" sz="1700" dirty="0"/>
              <a:t>, A. L., Shao, L, Magnuson, S. N., &amp; Overman, L. B. (2006). Cost-benefit analysis of community responses to child maltreatment: A comparison of communities with and without child advocacy centers. (Research Report No. 06-3). Huntsville, AL: National Children's Advocacy Center.</a:t>
            </a:r>
          </a:p>
          <a:p>
            <a:endParaRPr lang="en-US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99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0"/>
            <a:ext cx="46482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Wvcan.org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2209800"/>
            <a:ext cx="4114800" cy="205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>
                <a:latin typeface="Tw Cen MT Condensed Extra Bold" pitchFamily="34" charset="0"/>
              </a:rPr>
              <a:t>304.414.4455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 err="1">
                <a:latin typeface="Tw Cen MT Condensed Extra Bold" pitchFamily="34" charset="0"/>
              </a:rPr>
              <a:t>info@wvcan.org</a:t>
            </a:r>
            <a:r>
              <a:rPr lang="en-US" sz="2800" dirty="0">
                <a:latin typeface="Tw Cen MT Condensed Extra Bold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1864894" y="47651"/>
            <a:ext cx="5831306" cy="68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0200" y="685800"/>
            <a:ext cx="5791200" cy="579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762000" y="457200"/>
          <a:ext cx="7620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114800" y="3200400"/>
            <a:ext cx="838200" cy="8382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4040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Child</a:t>
            </a:r>
          </a:p>
        </p:txBody>
      </p:sp>
      <p:sp>
        <p:nvSpPr>
          <p:cNvPr id="7" name="Rectangle 6"/>
          <p:cNvSpPr/>
          <p:nvPr/>
        </p:nvSpPr>
        <p:spPr>
          <a:xfrm rot="19961749">
            <a:off x="3038075" y="990600"/>
            <a:ext cx="50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CAC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023" y="682752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Model </a:t>
            </a:r>
          </a:p>
        </p:txBody>
      </p:sp>
    </p:spTree>
    <p:extLst>
      <p:ext uri="{BB962C8B-B14F-4D97-AF65-F5344CB8AC3E}">
        <p14:creationId xmlns:p14="http://schemas.microsoft.com/office/powerpoint/2010/main" val="381103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VCAN4\AppData\Local\Microsoft\Windows\Temporary Internet Files\Content.IE5\4O7NVA5D\MP90043072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4"/>
          <a:stretch/>
        </p:blipFill>
        <p:spPr bwMode="auto">
          <a:xfrm>
            <a:off x="-152400" y="-704273"/>
            <a:ext cx="9359020" cy="76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22976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GRASSROOTS</a:t>
            </a:r>
          </a:p>
        </p:txBody>
      </p:sp>
    </p:spTree>
    <p:extLst>
      <p:ext uri="{BB962C8B-B14F-4D97-AF65-F5344CB8AC3E}">
        <p14:creationId xmlns:p14="http://schemas.microsoft.com/office/powerpoint/2010/main" val="14160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1985 – first CAC established in Huntsville, Alabama</a:t>
            </a:r>
          </a:p>
          <a:p>
            <a:r>
              <a:rPr lang="en-US" dirty="0"/>
              <a:t>National Children’s Advocacy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8" y="2713447"/>
            <a:ext cx="3078480" cy="3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5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1987 – National Network of Children’s Advocacy Centers established out of National Children’s Advocacy Center</a:t>
            </a:r>
          </a:p>
          <a:p>
            <a:pPr lvl="1"/>
            <a:r>
              <a:rPr lang="en-US" dirty="0"/>
              <a:t>Rebranded as National Children’s Alliance, moved to Washington, DC</a:t>
            </a:r>
          </a:p>
          <a:p>
            <a:r>
              <a:rPr lang="en-US" dirty="0"/>
              <a:t>1990 – Victims of Child Abuse Act authorized</a:t>
            </a:r>
          </a:p>
          <a:p>
            <a:r>
              <a:rPr lang="en-US" dirty="0"/>
              <a:t>1992 – First federal CAC funding appropriated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3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10668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TextBox 3"/>
          <p:cNvSpPr txBox="1">
            <a:spLocks noChangeArrowheads="1"/>
          </p:cNvSpPr>
          <p:nvPr/>
        </p:nvSpPr>
        <p:spPr bwMode="auto">
          <a:xfrm rot="2906809">
            <a:off x="548482" y="3418681"/>
            <a:ext cx="41767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Accreditation/Standards/Administer Grants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 rot="5224846">
            <a:off x="2973388" y="34417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Training &amp; Technical Assistance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 rot="-3371389">
            <a:off x="4731543" y="3088482"/>
            <a:ext cx="36687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Legislation/Dist. Funds/Development</a:t>
            </a:r>
          </a:p>
          <a:p>
            <a:pPr eaLnBrk="1" hangingPunct="1"/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Training/Technical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70913110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VCAN_Theme">
  <a:themeElements>
    <a:clrScheme name="Custom 2">
      <a:dk1>
        <a:sysClr val="windowText" lastClr="000000"/>
      </a:dk1>
      <a:lt1>
        <a:sysClr val="window" lastClr="FFFFFF"/>
      </a:lt1>
      <a:dk2>
        <a:srgbClr val="1B75BB"/>
      </a:dk2>
      <a:lt2>
        <a:srgbClr val="CCDDEA"/>
      </a:lt2>
      <a:accent1>
        <a:srgbClr val="F58E32"/>
      </a:accent1>
      <a:accent2>
        <a:srgbClr val="0425D8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AE5BAE3B73C4C9B9A18274596DA6C" ma:contentTypeVersion="12" ma:contentTypeDescription="Create a new document." ma:contentTypeScope="" ma:versionID="c36166943ee4304f835b11c61527d5e9">
  <xsd:schema xmlns:xsd="http://www.w3.org/2001/XMLSchema" xmlns:xs="http://www.w3.org/2001/XMLSchema" xmlns:p="http://schemas.microsoft.com/office/2006/metadata/properties" xmlns:ns2="12a64dcf-f2d5-4c27-a25e-3a3388577b32" xmlns:ns3="68e67726-b532-4b8d-bb4f-01c81fed4131" targetNamespace="http://schemas.microsoft.com/office/2006/metadata/properties" ma:root="true" ma:fieldsID="dcbcd7fa91d0eaf2fa5e03028bfe24f8" ns2:_="" ns3:_="">
    <xsd:import namespace="12a64dcf-f2d5-4c27-a25e-3a3388577b32"/>
    <xsd:import namespace="68e67726-b532-4b8d-bb4f-01c81fed41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4dcf-f2d5-4c27-a25e-3a3388577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67726-b532-4b8d-bb4f-01c81fed4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D535D-DD1A-4473-A8F2-9ACA7CFF90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D08F1C-D0FC-42E8-9C03-E25E6765E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A120C-B682-46F5-AA7D-08C02F8EC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4dcf-f2d5-4c27-a25e-3a3388577b32"/>
    <ds:schemaRef ds:uri="68e67726-b532-4b8d-bb4f-01c81fed4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WVCAN_Theme</Template>
  <TotalTime>68303</TotalTime>
  <Words>1257</Words>
  <Application>Microsoft Macintosh PowerPoint</Application>
  <PresentationFormat>On-screen Show (4:3)</PresentationFormat>
  <Paragraphs>171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Tw Cen MT</vt:lpstr>
      <vt:lpstr>Tw Cen MT Condensed Extra Bold</vt:lpstr>
      <vt:lpstr>Wingdings</vt:lpstr>
      <vt:lpstr>Wingdings 2</vt:lpstr>
      <vt:lpstr>WVCAN_Theme</vt:lpstr>
      <vt:lpstr>Child Advocacy Centers</vt:lpstr>
      <vt:lpstr>Child Victimization in WV FY 2018-19 </vt:lpstr>
      <vt:lpstr>PowerPoint Presentation</vt:lpstr>
      <vt:lpstr>PowerPoint Presentation</vt:lpstr>
      <vt:lpstr>PowerPoint Presentation</vt:lpstr>
      <vt:lpstr>PowerPoint Presentation</vt:lpstr>
      <vt:lpstr>How it all began… </vt:lpstr>
      <vt:lpstr>How it all began…</vt:lpstr>
      <vt:lpstr>PowerPoint Presentation</vt:lpstr>
      <vt:lpstr>National Accreditation </vt:lpstr>
      <vt:lpstr>How it all began in West Virginia…</vt:lpstr>
      <vt:lpstr>How it all began in West Virginia…</vt:lpstr>
      <vt:lpstr>2006 (Prior to State Funding)</vt:lpstr>
      <vt:lpstr>2007</vt:lpstr>
      <vt:lpstr>2009</vt:lpstr>
      <vt:lpstr>2010</vt:lpstr>
      <vt:lpstr>2011</vt:lpstr>
      <vt:lpstr>2012</vt:lpstr>
      <vt:lpstr>2013</vt:lpstr>
      <vt:lpstr>Current Growth/Expansion Efforts</vt:lpstr>
      <vt:lpstr>Children Served </vt:lpstr>
      <vt:lpstr>Outcomes</vt:lpstr>
      <vt:lpstr>Benefits of a Coordinated Response</vt:lpstr>
      <vt:lpstr>Client Satisfaction</vt:lpstr>
      <vt:lpstr>Access to Medical Care</vt:lpstr>
      <vt:lpstr>Case Processing Time</vt:lpstr>
      <vt:lpstr>Cost-Benefit Analysis</vt:lpstr>
      <vt:lpstr>Other MDT Partner Benefits</vt:lpstr>
      <vt:lpstr>Current Status of CACs in WV</vt:lpstr>
      <vt:lpstr>Current Trends</vt:lpstr>
      <vt:lpstr>From the field </vt:lpstr>
      <vt:lpstr>From the field </vt:lpstr>
      <vt:lpstr>Who is WVCAN?</vt:lpstr>
      <vt:lpstr>References</vt:lpstr>
      <vt:lpstr>Wvcan.org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and Youth Advocacy Center</dc:title>
  <dc:creator>Emily Chittenden</dc:creator>
  <cp:lastModifiedBy>Caitlin Smith</cp:lastModifiedBy>
  <cp:revision>108</cp:revision>
  <dcterms:created xsi:type="dcterms:W3CDTF">2007-01-02T18:02:41Z</dcterms:created>
  <dcterms:modified xsi:type="dcterms:W3CDTF">2020-06-15T16:19:49Z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0x010100E66AE5BAE3B73C4C9B9A18274596DA6C</vt:lpwstr>
  </property>
</Properties>
</file>